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1"/>
  </p:notesMasterIdLst>
  <p:sldIdLst>
    <p:sldId id="648" r:id="rId2"/>
    <p:sldId id="760" r:id="rId3"/>
    <p:sldId id="761" r:id="rId4"/>
    <p:sldId id="764" r:id="rId5"/>
    <p:sldId id="766" r:id="rId6"/>
    <p:sldId id="767" r:id="rId7"/>
    <p:sldId id="768" r:id="rId8"/>
    <p:sldId id="762" r:id="rId9"/>
    <p:sldId id="7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618" autoAdjust="0"/>
    <p:restoredTop sz="94660"/>
  </p:normalViewPr>
  <p:slideViewPr>
    <p:cSldViewPr>
      <p:cViewPr>
        <p:scale>
          <a:sx n="100" d="100"/>
          <a:sy n="100" d="100"/>
        </p:scale>
        <p:origin x="-390" y="6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20E29F-20D3-4016-ABE4-A4CF3BFACB6E}" type="datetimeFigureOut">
              <a:rPr lang="en-US" smtClean="0"/>
              <a:pPr/>
              <a:t>7/1/2020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EA0441-5A10-4C2A-993A-8D3FB57AE14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a:t>
            </a:fld>
            <a:endParaRPr lang="en-IN" altLang="en-US"/>
          </a:p>
        </p:txBody>
      </p:sp>
    </p:spTree>
    <p:extLst>
      <p:ext uri="{BB962C8B-B14F-4D97-AF65-F5344CB8AC3E}">
        <p14:creationId xmlns="" xmlns:p14="http://schemas.microsoft.com/office/powerpoint/2010/main" val="1329886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3</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4</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5</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6</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7</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8</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9</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7/1/2020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7/1/2020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7/1/2020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7/1/2020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BA614C0-BBCD-4D6D-9A2A-B9D8C04BAA2C}" type="datetimeFigureOut">
              <a:rPr lang="en-US" smtClean="0"/>
              <a:pPr/>
              <a:t>7/1/2020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BA614C0-BBCD-4D6D-9A2A-B9D8C04BAA2C}" type="datetimeFigureOut">
              <a:rPr lang="en-US" smtClean="0"/>
              <a:pPr/>
              <a:t>7/1/2020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BA614C0-BBCD-4D6D-9A2A-B9D8C04BAA2C}" type="datetimeFigureOut">
              <a:rPr lang="en-US" smtClean="0"/>
              <a:pPr/>
              <a:t>7/1/2020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BA614C0-BBCD-4D6D-9A2A-B9D8C04BAA2C}" type="datetimeFigureOut">
              <a:rPr lang="en-US" smtClean="0"/>
              <a:pPr/>
              <a:t>7/1/2020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A614C0-BBCD-4D6D-9A2A-B9D8C04BAA2C}" type="datetimeFigureOut">
              <a:rPr lang="en-US" smtClean="0"/>
              <a:pPr/>
              <a:t>7/1/2020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BA614C0-BBCD-4D6D-9A2A-B9D8C04BAA2C}" type="datetimeFigureOut">
              <a:rPr lang="en-US" smtClean="0"/>
              <a:pPr/>
              <a:t>7/1/2020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0147A-B6AC-411F-B8A2-055842538063}"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7BA614C0-BBCD-4D6D-9A2A-B9D8C04BAA2C}" type="datetimeFigureOut">
              <a:rPr lang="en-US" smtClean="0"/>
              <a:pPr/>
              <a:t>7/1/2020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4240147A-B6AC-411F-B8A2-05584253806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BA614C0-BBCD-4D6D-9A2A-B9D8C04BAA2C}" type="datetimeFigureOut">
              <a:rPr lang="en-US" smtClean="0"/>
              <a:pPr/>
              <a:t>7/1/2020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240147A-B6AC-411F-B8A2-0558425380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685800" y="1828800"/>
            <a:ext cx="8077200" cy="3100398"/>
          </a:xfrm>
        </p:spPr>
        <p:txBody>
          <a:bodyPr anchor="ctr">
            <a:normAutofit/>
          </a:bodyPr>
          <a:lstStyle/>
          <a:p>
            <a:pPr algn="ctr"/>
            <a:r>
              <a:rPr lang="en-US" sz="4400" dirty="0" smtClean="0">
                <a:solidFill>
                  <a:srgbClr val="FFFF00"/>
                </a:solidFill>
              </a:rPr>
              <a:t>CONTEMPORARY ISSUES IN WRIT JURISDICTION IN</a:t>
            </a:r>
          </a:p>
          <a:p>
            <a:pPr algn="ctr"/>
            <a:r>
              <a:rPr lang="en-IN" sz="4400" dirty="0" smtClean="0">
                <a:solidFill>
                  <a:srgbClr val="FFFF00"/>
                </a:solidFill>
              </a:rPr>
              <a:t>GST</a:t>
            </a:r>
            <a:endParaRPr lang="en-US" sz="4200" dirty="0" smtClean="0">
              <a:solidFill>
                <a:srgbClr val="FFFF00"/>
              </a:solidFill>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a:t>
            </a:fld>
            <a:endParaRPr lang="en-IN" altLang="en-US">
              <a:solidFill>
                <a:schemeClr val="bg1"/>
              </a:solidFill>
            </a:endParaRPr>
          </a:p>
        </p:txBody>
      </p:sp>
    </p:spTree>
    <p:extLst>
      <p:ext uri="{BB962C8B-B14F-4D97-AF65-F5344CB8AC3E}">
        <p14:creationId xmlns="" xmlns:p14="http://schemas.microsoft.com/office/powerpoint/2010/main" val="404965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4"/>
            <a:ext cx="8286808" cy="1464450"/>
          </a:xfrm>
        </p:spPr>
        <p:txBody>
          <a:bodyPr rtlCol="0">
            <a:noAutofit/>
          </a:bodyPr>
          <a:lstStyle/>
          <a:p>
            <a:pPr algn="ctr"/>
            <a:r>
              <a:rPr lang="en-US" sz="3600" b="1" dirty="0" smtClean="0"/>
              <a:t>WRIT REMEDIES </a:t>
            </a:r>
            <a:endParaRPr lang="en-US" sz="3600" b="1"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a:t>
            </a:fld>
            <a:endParaRPr lang="en-IN" altLang="en-US">
              <a:solidFill>
                <a:schemeClr val="bg1"/>
              </a:solidFill>
            </a:endParaRPr>
          </a:p>
        </p:txBody>
      </p:sp>
      <p:sp>
        <p:nvSpPr>
          <p:cNvPr id="8" name="Content Placeholder 2"/>
          <p:cNvSpPr txBox="1">
            <a:spLocks/>
          </p:cNvSpPr>
          <p:nvPr/>
        </p:nvSpPr>
        <p:spPr>
          <a:xfrm>
            <a:off x="0"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buFont typeface="Wingdings" pitchFamily="2" charset="2"/>
              <a:buChar char="v"/>
            </a:pPr>
            <a:r>
              <a:rPr lang="en-IN" sz="1580" dirty="0" smtClean="0">
                <a:latin typeface="Tahoma" pitchFamily="34" charset="0"/>
                <a:ea typeface="Tahoma" pitchFamily="34" charset="0"/>
                <a:cs typeface="Tahoma" pitchFamily="34" charset="0"/>
              </a:rPr>
              <a:t>Writ can be filed to enforce rights against action as well inaction of </a:t>
            </a:r>
            <a:r>
              <a:rPr lang="en-US" sz="1580" dirty="0" smtClean="0">
                <a:latin typeface="Tahoma" pitchFamily="34" charset="0"/>
                <a:ea typeface="Tahoma" pitchFamily="34" charset="0"/>
                <a:cs typeface="Tahoma" pitchFamily="34" charset="0"/>
              </a:rPr>
              <a:t>any person or authority performing public duty</a:t>
            </a:r>
            <a:r>
              <a:rPr lang="en-IN" sz="1580" dirty="0" smtClean="0">
                <a:latin typeface="Tahoma" pitchFamily="34" charset="0"/>
                <a:ea typeface="Tahoma" pitchFamily="34" charset="0"/>
                <a:cs typeface="Tahoma" pitchFamily="34" charset="0"/>
              </a:rPr>
              <a:t>. </a:t>
            </a:r>
          </a:p>
          <a:p>
            <a:pPr algn="just">
              <a:buFont typeface="Wingdings" pitchFamily="2" charset="2"/>
              <a:buChar char="v"/>
            </a:pPr>
            <a:r>
              <a:rPr lang="en-US" sz="1580" dirty="0" smtClean="0">
                <a:latin typeface="Tahoma" pitchFamily="34" charset="0"/>
                <a:ea typeface="Tahoma" pitchFamily="34" charset="0"/>
                <a:cs typeface="Tahoma" pitchFamily="34" charset="0"/>
              </a:rPr>
              <a:t>Where a fundamental right is involved, a party should be free to approach either High Court or Supreme Court under Article 226 or Article 32 of the Constitution of India. </a:t>
            </a:r>
          </a:p>
          <a:p>
            <a:pPr algn="just">
              <a:buFont typeface="Wingdings" pitchFamily="2" charset="2"/>
              <a:buChar char="v"/>
            </a:pPr>
            <a:r>
              <a:rPr lang="en-US" sz="1580" dirty="0" smtClean="0">
                <a:latin typeface="Tahoma" pitchFamily="34" charset="0"/>
                <a:ea typeface="Tahoma" pitchFamily="34" charset="0"/>
                <a:cs typeface="Tahoma" pitchFamily="34" charset="0"/>
              </a:rPr>
              <a:t>The power of the High Court to issue writs under article 226 is wider than that of the Supreme Court. It is not confined to fundamental rights, but extends to all cases where the breach of a right is alleged. The writ may be issued for the enforcement of fundamental rights of for “any other purpose.</a:t>
            </a:r>
          </a:p>
          <a:p>
            <a:pPr algn="l">
              <a:buFont typeface="Wingdings" pitchFamily="2" charset="2"/>
              <a:buChar char="v"/>
            </a:pPr>
            <a:r>
              <a:rPr lang="en-US" sz="1580" dirty="0" smtClean="0">
                <a:latin typeface="Tahoma" pitchFamily="34" charset="0"/>
                <a:ea typeface="Tahoma" pitchFamily="34" charset="0"/>
                <a:cs typeface="Tahoma" pitchFamily="34" charset="0"/>
              </a:rPr>
              <a:t>The powers conferred upon the High Court under article 226 are discretionary in nature which can not be invoked if there is efficacious alternative remedy. The remedy of writ </a:t>
            </a:r>
            <a:r>
              <a:rPr lang="en-US" sz="1580" dirty="0" smtClean="0">
                <a:latin typeface="Tahoma" pitchFamily="34" charset="0"/>
                <a:ea typeface="Tahoma" pitchFamily="34" charset="0"/>
                <a:cs typeface="Tahoma" pitchFamily="34" charset="0"/>
              </a:rPr>
              <a:t>is extraordinary</a:t>
            </a:r>
            <a:r>
              <a:rPr lang="en-US" sz="1580" dirty="0" smtClean="0">
                <a:latin typeface="Tahoma" pitchFamily="34" charset="0"/>
                <a:ea typeface="Tahoma" pitchFamily="34" charset="0"/>
                <a:cs typeface="Tahoma" pitchFamily="34" charset="0"/>
              </a:rPr>
              <a:t> and </a:t>
            </a:r>
            <a:r>
              <a:rPr lang="en-US" sz="1580" dirty="0" smtClean="0">
                <a:latin typeface="Tahoma" pitchFamily="34" charset="0"/>
                <a:ea typeface="Tahoma" pitchFamily="34" charset="0"/>
                <a:cs typeface="Tahoma" pitchFamily="34" charset="0"/>
              </a:rPr>
              <a:t>discretionary. </a:t>
            </a:r>
            <a:endParaRPr lang="en-US" sz="1580" dirty="0" smtClean="0">
              <a:latin typeface="Tahoma" pitchFamily="34" charset="0"/>
              <a:ea typeface="Tahoma" pitchFamily="34" charset="0"/>
              <a:cs typeface="Tahoma" pitchFamily="34" charset="0"/>
            </a:endParaRPr>
          </a:p>
          <a:p>
            <a:pPr algn="l">
              <a:buFont typeface="Wingdings" pitchFamily="2" charset="2"/>
              <a:buChar char="v"/>
            </a:pPr>
            <a:r>
              <a:rPr lang="en-US" sz="1580" dirty="0" smtClean="0">
                <a:latin typeface="Tahoma" pitchFamily="34" charset="0"/>
                <a:ea typeface="Tahoma" pitchFamily="34" charset="0"/>
                <a:cs typeface="Tahoma" pitchFamily="34" charset="0"/>
              </a:rPr>
              <a:t>The </a:t>
            </a:r>
            <a:r>
              <a:rPr lang="en-US" sz="1580" dirty="0" smtClean="0">
                <a:latin typeface="Tahoma" pitchFamily="34" charset="0"/>
                <a:ea typeface="Tahoma" pitchFamily="34" charset="0"/>
                <a:cs typeface="Tahoma" pitchFamily="34" charset="0"/>
              </a:rPr>
              <a:t>remedy under the statute, however, must be effective and not a mere formality with no substantial relief</a:t>
            </a:r>
            <a:r>
              <a:rPr lang="en-US" sz="1580" dirty="0" smtClean="0">
                <a:latin typeface="Tahoma" pitchFamily="34" charset="0"/>
                <a:ea typeface="Tahoma" pitchFamily="34" charset="0"/>
                <a:cs typeface="Tahoma" pitchFamily="34" charset="0"/>
              </a:rPr>
              <a:t>.</a:t>
            </a:r>
          </a:p>
          <a:p>
            <a:pPr algn="l">
              <a:buFont typeface="Wingdings" pitchFamily="2" charset="2"/>
              <a:buChar char="v"/>
            </a:pPr>
            <a:r>
              <a:rPr lang="en-US" sz="1580" dirty="0" smtClean="0">
                <a:latin typeface="Tahoma" pitchFamily="34" charset="0"/>
                <a:ea typeface="Tahoma" pitchFamily="34" charset="0"/>
                <a:cs typeface="Tahoma" pitchFamily="34" charset="0"/>
              </a:rPr>
              <a:t>Court in exercise of its jurisdiction under Art. 226 of the Constitution will interfere with a show cause notice in the following circumstances:</a:t>
            </a:r>
          </a:p>
          <a:p>
            <a:pPr marL="542925" indent="-361950" algn="l">
              <a:buAutoNum type="arabicParenBoth"/>
            </a:pPr>
            <a:r>
              <a:rPr lang="en-US" sz="1580" dirty="0" smtClean="0">
                <a:latin typeface="Tahoma" pitchFamily="34" charset="0"/>
                <a:ea typeface="Tahoma" pitchFamily="34" charset="0"/>
                <a:cs typeface="Tahoma" pitchFamily="34" charset="0"/>
              </a:rPr>
              <a:t>When </a:t>
            </a:r>
            <a:r>
              <a:rPr lang="en-US" sz="1580" dirty="0" smtClean="0">
                <a:latin typeface="Tahoma" pitchFamily="34" charset="0"/>
                <a:ea typeface="Tahoma" pitchFamily="34" charset="0"/>
                <a:cs typeface="Tahoma" pitchFamily="34" charset="0"/>
              </a:rPr>
              <a:t>the show cause notice </a:t>
            </a:r>
            <a:r>
              <a:rPr lang="en-US" sz="1580" i="1" dirty="0" smtClean="0">
                <a:latin typeface="Tahoma" pitchFamily="34" charset="0"/>
                <a:ea typeface="Tahoma" pitchFamily="34" charset="0"/>
                <a:cs typeface="Tahoma" pitchFamily="34" charset="0"/>
              </a:rPr>
              <a:t>ex facie</a:t>
            </a:r>
            <a:r>
              <a:rPr lang="en-US" sz="1580" dirty="0" smtClean="0">
                <a:latin typeface="Tahoma" pitchFamily="34" charset="0"/>
                <a:ea typeface="Tahoma" pitchFamily="34" charset="0"/>
                <a:cs typeface="Tahoma" pitchFamily="34" charset="0"/>
              </a:rPr>
              <a:t> or on the basis of admitted facts does not disclose the offence alleged to be committed</a:t>
            </a:r>
            <a:r>
              <a:rPr lang="en-US" sz="1580" dirty="0" smtClean="0">
                <a:latin typeface="Tahoma" pitchFamily="34" charset="0"/>
                <a:ea typeface="Tahoma" pitchFamily="34" charset="0"/>
                <a:cs typeface="Tahoma" pitchFamily="34" charset="0"/>
              </a:rPr>
              <a:t>;</a:t>
            </a:r>
          </a:p>
          <a:p>
            <a:pPr marL="542925" indent="-361950" algn="l"/>
            <a:r>
              <a:rPr lang="en-US" sz="1580" dirty="0" smtClean="0">
                <a:latin typeface="Tahoma" pitchFamily="34" charset="0"/>
                <a:ea typeface="Tahoma" pitchFamily="34" charset="0"/>
                <a:cs typeface="Tahoma" pitchFamily="34" charset="0"/>
              </a:rPr>
              <a:t>(2)	Lack of jurisdiction;</a:t>
            </a:r>
          </a:p>
          <a:p>
            <a:pPr marL="542925" indent="-361950" algn="l"/>
            <a:r>
              <a:rPr lang="en-US" sz="1580" dirty="0" smtClean="0">
                <a:latin typeface="Tahoma" pitchFamily="34" charset="0"/>
                <a:ea typeface="Tahoma" pitchFamily="34" charset="0"/>
                <a:cs typeface="Tahoma" pitchFamily="34" charset="0"/>
              </a:rPr>
              <a:t>(3) </a:t>
            </a:r>
            <a:r>
              <a:rPr lang="en-US" sz="1580" dirty="0" smtClean="0">
                <a:latin typeface="Tahoma" pitchFamily="34" charset="0"/>
                <a:ea typeface="Tahoma" pitchFamily="34" charset="0"/>
                <a:cs typeface="Tahoma" pitchFamily="34" charset="0"/>
              </a:rPr>
              <a:t> When </a:t>
            </a:r>
            <a:r>
              <a:rPr lang="en-US" sz="1580" dirty="0" smtClean="0">
                <a:latin typeface="Tahoma" pitchFamily="34" charset="0"/>
                <a:ea typeface="Tahoma" pitchFamily="34" charset="0"/>
                <a:cs typeface="Tahoma" pitchFamily="34" charset="0"/>
              </a:rPr>
              <a:t>the show cause notice is contrary to judicial decisions or decisions of the Tribunal;</a:t>
            </a:r>
          </a:p>
          <a:p>
            <a:pPr marL="542925" indent="-361950" algn="l">
              <a:buAutoNum type="arabicParenBoth" startAt="4"/>
            </a:pPr>
            <a:r>
              <a:rPr lang="en-US" sz="1580" dirty="0" smtClean="0">
                <a:latin typeface="Tahoma" pitchFamily="34" charset="0"/>
                <a:ea typeface="Tahoma" pitchFamily="34" charset="0"/>
                <a:cs typeface="Tahoma" pitchFamily="34" charset="0"/>
              </a:rPr>
              <a:t>Prejudice by denial of cross-examination of witnesses.</a:t>
            </a:r>
          </a:p>
          <a:p>
            <a:pPr marL="542925" indent="-361950" algn="l"/>
            <a:endParaRPr lang="en-US" sz="1550" dirty="0" smtClean="0">
              <a:latin typeface="Tahoma" pitchFamily="34" charset="0"/>
              <a:ea typeface="Tahoma" pitchFamily="34" charset="0"/>
              <a:cs typeface="Tahoma" pitchFamily="34" charset="0"/>
            </a:endParaRPr>
          </a:p>
          <a:p>
            <a:pPr algn="just"/>
            <a:endParaRPr lang="en-US" sz="16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4"/>
            <a:ext cx="8286808" cy="1464450"/>
          </a:xfrm>
        </p:spPr>
        <p:txBody>
          <a:bodyPr rtlCol="0">
            <a:noAutofit/>
          </a:bodyPr>
          <a:lstStyle/>
          <a:p>
            <a:pPr algn="ctr"/>
            <a:r>
              <a:rPr lang="en-US" sz="3600" b="1" dirty="0" smtClean="0"/>
              <a:t>WRIT REMEDIES </a:t>
            </a:r>
            <a:endParaRPr lang="en-US" sz="3600" b="1"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3</a:t>
            </a:fld>
            <a:endParaRPr lang="en-IN" altLang="en-US">
              <a:solidFill>
                <a:schemeClr val="bg1"/>
              </a:solidFill>
            </a:endParaRPr>
          </a:p>
        </p:txBody>
      </p:sp>
      <p:sp>
        <p:nvSpPr>
          <p:cNvPr id="8" name="Content Placeholder 2"/>
          <p:cNvSpPr txBox="1">
            <a:spLocks/>
          </p:cNvSpPr>
          <p:nvPr/>
        </p:nvSpPr>
        <p:spPr>
          <a:xfrm>
            <a:off x="0"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47675" indent="-447675" algn="l">
              <a:buFont typeface="Wingdings" pitchFamily="2" charset="2"/>
              <a:buChar char="v"/>
            </a:pPr>
            <a:r>
              <a:rPr lang="en-US" sz="1600" dirty="0" smtClean="0">
                <a:latin typeface="Tahoma" pitchFamily="34" charset="0"/>
                <a:ea typeface="Tahoma" pitchFamily="34" charset="0"/>
                <a:cs typeface="Tahoma" pitchFamily="34" charset="0"/>
              </a:rPr>
              <a:t>Oryx Fisheries Pvt. Ltd. v. Union of India — </a:t>
            </a:r>
            <a:r>
              <a:rPr lang="en-US" sz="1600" u="sng" dirty="0" smtClean="0">
                <a:latin typeface="Tahoma" pitchFamily="34" charset="0"/>
                <a:ea typeface="Tahoma" pitchFamily="34" charset="0"/>
                <a:cs typeface="Tahoma" pitchFamily="34" charset="0"/>
              </a:rPr>
              <a:t>2011 (266) E.L.T. 422</a:t>
            </a:r>
            <a:r>
              <a:rPr lang="en-US" sz="1600" dirty="0" smtClean="0">
                <a:latin typeface="Tahoma" pitchFamily="34" charset="0"/>
                <a:ea typeface="Tahoma" pitchFamily="34" charset="0"/>
                <a:cs typeface="Tahoma" pitchFamily="34" charset="0"/>
              </a:rPr>
              <a:t> (S.C.) - while reading a show-cause notice the person who is subject to it must get an impression that he will get an effective opportunity to rebut the allegations contained in the show cause notice and prove his innocence. </a:t>
            </a:r>
          </a:p>
          <a:p>
            <a:pPr marL="447675" indent="-447675" algn="l">
              <a:buFont typeface="Wingdings" pitchFamily="2" charset="2"/>
              <a:buChar char="v"/>
            </a:pPr>
            <a:r>
              <a:rPr lang="en-US" sz="1600" dirty="0" smtClean="0">
                <a:latin typeface="Tahoma" pitchFamily="34" charset="0"/>
                <a:ea typeface="Tahoma" pitchFamily="34" charset="0"/>
                <a:cs typeface="Tahoma" pitchFamily="34" charset="0"/>
              </a:rPr>
              <a:t>An appealable </a:t>
            </a:r>
            <a:r>
              <a:rPr lang="en-US" sz="1600" dirty="0" smtClean="0">
                <a:latin typeface="Tahoma" pitchFamily="34" charset="0"/>
                <a:ea typeface="Tahoma" pitchFamily="34" charset="0"/>
                <a:cs typeface="Tahoma" pitchFamily="34" charset="0"/>
              </a:rPr>
              <a:t>order </a:t>
            </a:r>
            <a:r>
              <a:rPr lang="en-US" sz="1600" dirty="0" smtClean="0">
                <a:latin typeface="Tahoma" pitchFamily="34" charset="0"/>
                <a:ea typeface="Tahoma" pitchFamily="34" charset="0"/>
                <a:cs typeface="Tahoma" pitchFamily="34" charset="0"/>
              </a:rPr>
              <a:t>in original </a:t>
            </a:r>
            <a:r>
              <a:rPr lang="en-US" sz="1600" dirty="0" smtClean="0">
                <a:latin typeface="Tahoma" pitchFamily="34" charset="0"/>
                <a:ea typeface="Tahoma" pitchFamily="34" charset="0"/>
                <a:cs typeface="Tahoma" pitchFamily="34" charset="0"/>
              </a:rPr>
              <a:t>can be challenged in writ jurisdiction in following circumstances:- </a:t>
            </a:r>
          </a:p>
          <a:p>
            <a:pPr marL="809625" indent="-361950" algn="l">
              <a:buFont typeface="Wingdings" pitchFamily="2" charset="2"/>
              <a:buChar char="ü"/>
            </a:pPr>
            <a:r>
              <a:rPr lang="en-US" sz="1600" dirty="0" smtClean="0">
                <a:latin typeface="Tahoma" pitchFamily="34" charset="0"/>
                <a:ea typeface="Tahoma" pitchFamily="34" charset="0"/>
                <a:cs typeface="Tahoma" pitchFamily="34" charset="0"/>
              </a:rPr>
              <a:t>if </a:t>
            </a:r>
            <a:r>
              <a:rPr lang="en-US" sz="1600" dirty="0" smtClean="0">
                <a:latin typeface="Tahoma" pitchFamily="34" charset="0"/>
                <a:ea typeface="Tahoma" pitchFamily="34" charset="0"/>
                <a:cs typeface="Tahoma" pitchFamily="34" charset="0"/>
              </a:rPr>
              <a:t>the authority concerned has acted in breach of principles of natural </a:t>
            </a:r>
            <a:r>
              <a:rPr lang="en-US" sz="1600" dirty="0" smtClean="0">
                <a:latin typeface="Tahoma" pitchFamily="34" charset="0"/>
                <a:ea typeface="Tahoma" pitchFamily="34" charset="0"/>
                <a:cs typeface="Tahoma" pitchFamily="34" charset="0"/>
              </a:rPr>
              <a:t>justice </a:t>
            </a:r>
            <a:r>
              <a:rPr lang="en-US" sz="1600" dirty="0" smtClean="0">
                <a:latin typeface="Tahoma" pitchFamily="34" charset="0"/>
                <a:ea typeface="Tahoma" pitchFamily="34" charset="0"/>
                <a:cs typeface="Tahoma" pitchFamily="34" charset="0"/>
              </a:rPr>
              <a:t>or </a:t>
            </a:r>
            <a:r>
              <a:rPr lang="en-US" sz="1600" dirty="0" smtClean="0">
                <a:latin typeface="Tahoma" pitchFamily="34" charset="0"/>
                <a:ea typeface="Tahoma" pitchFamily="34" charset="0"/>
                <a:cs typeface="Tahoma" pitchFamily="34" charset="0"/>
              </a:rPr>
              <a:t>if </a:t>
            </a:r>
            <a:r>
              <a:rPr lang="en-US" sz="1600" dirty="0" smtClean="0">
                <a:latin typeface="Tahoma" pitchFamily="34" charset="0"/>
                <a:ea typeface="Tahoma" pitchFamily="34" charset="0"/>
                <a:cs typeface="Tahoma" pitchFamily="34" charset="0"/>
              </a:rPr>
              <a:t>the impugned order is </a:t>
            </a:r>
            <a:r>
              <a:rPr lang="en-US" sz="1600" dirty="0" smtClean="0">
                <a:latin typeface="Tahoma" pitchFamily="34" charset="0"/>
                <a:ea typeface="Tahoma" pitchFamily="34" charset="0"/>
                <a:cs typeface="Tahoma" pitchFamily="34" charset="0"/>
              </a:rPr>
              <a:t>non-speaking;</a:t>
            </a:r>
            <a:endParaRPr lang="en-US" sz="1600" dirty="0" smtClean="0">
              <a:latin typeface="Tahoma" pitchFamily="34" charset="0"/>
              <a:ea typeface="Tahoma" pitchFamily="34" charset="0"/>
              <a:cs typeface="Tahoma" pitchFamily="34" charset="0"/>
            </a:endParaRPr>
          </a:p>
          <a:p>
            <a:pPr marL="809625" indent="-361950" algn="l">
              <a:buFont typeface="Wingdings" pitchFamily="2" charset="2"/>
              <a:buChar char="ü"/>
            </a:pPr>
            <a:r>
              <a:rPr lang="en-US" sz="1600" dirty="0" smtClean="0">
                <a:latin typeface="Tahoma" pitchFamily="34" charset="0"/>
                <a:ea typeface="Tahoma" pitchFamily="34" charset="0"/>
                <a:cs typeface="Tahoma" pitchFamily="34" charset="0"/>
              </a:rPr>
              <a:t>where the statutory authority has not acted in accordance </a:t>
            </a:r>
            <a:r>
              <a:rPr lang="en-US" sz="1600" dirty="0" smtClean="0">
                <a:latin typeface="Tahoma" pitchFamily="34" charset="0"/>
                <a:ea typeface="Tahoma" pitchFamily="34" charset="0"/>
                <a:cs typeface="Tahoma" pitchFamily="34" charset="0"/>
              </a:rPr>
              <a:t>with </a:t>
            </a:r>
            <a:r>
              <a:rPr lang="en-US" sz="1600" dirty="0" smtClean="0">
                <a:latin typeface="Tahoma" pitchFamily="34" charset="0"/>
                <a:ea typeface="Tahoma" pitchFamily="34" charset="0"/>
                <a:cs typeface="Tahoma" pitchFamily="34" charset="0"/>
              </a:rPr>
              <a:t>the provisions of the enactment in </a:t>
            </a:r>
            <a:r>
              <a:rPr lang="en-US" sz="1600" dirty="0" smtClean="0">
                <a:latin typeface="Tahoma" pitchFamily="34" charset="0"/>
                <a:ea typeface="Tahoma" pitchFamily="34" charset="0"/>
                <a:cs typeface="Tahoma" pitchFamily="34" charset="0"/>
              </a:rPr>
              <a:t>question or has resorted to invoke the provisions which are repealed; </a:t>
            </a:r>
          </a:p>
          <a:p>
            <a:pPr marL="809625" indent="-361950" algn="l">
              <a:buFont typeface="Wingdings" pitchFamily="2" charset="2"/>
              <a:buChar char="ü"/>
            </a:pPr>
            <a:r>
              <a:rPr lang="en-US" sz="1600" dirty="0" smtClean="0">
                <a:latin typeface="Tahoma" pitchFamily="34" charset="0"/>
                <a:ea typeface="Tahoma" pitchFamily="34" charset="0"/>
                <a:cs typeface="Tahoma" pitchFamily="34" charset="0"/>
              </a:rPr>
              <a:t>where the </a:t>
            </a:r>
            <a:r>
              <a:rPr lang="en-US" sz="1600" dirty="0" err="1" smtClean="0">
                <a:latin typeface="Tahoma" pitchFamily="34" charset="0"/>
                <a:ea typeface="Tahoma" pitchFamily="34" charset="0"/>
                <a:cs typeface="Tahoma" pitchFamily="34" charset="0"/>
              </a:rPr>
              <a:t>vires</a:t>
            </a:r>
            <a:r>
              <a:rPr lang="en-US" sz="1600" dirty="0" smtClean="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of an </a:t>
            </a:r>
            <a:r>
              <a:rPr lang="en-US" sz="1600" dirty="0" smtClean="0">
                <a:latin typeface="Tahoma" pitchFamily="34" charset="0"/>
                <a:ea typeface="Tahoma" pitchFamily="34" charset="0"/>
                <a:cs typeface="Tahoma" pitchFamily="34" charset="0"/>
              </a:rPr>
              <a:t>Act, Rules, Circular, Notification, Public notice is challenged;</a:t>
            </a:r>
          </a:p>
          <a:p>
            <a:pPr marL="809625" indent="-361950" algn="l">
              <a:buFont typeface="Wingdings" pitchFamily="2" charset="2"/>
              <a:buChar char="ü"/>
            </a:pPr>
            <a:r>
              <a:rPr lang="en-US" sz="1600" dirty="0" smtClean="0">
                <a:latin typeface="Tahoma" pitchFamily="34" charset="0"/>
                <a:ea typeface="Tahoma" pitchFamily="34" charset="0"/>
                <a:cs typeface="Tahoma" pitchFamily="34" charset="0"/>
              </a:rPr>
              <a:t>if the impugned order is without jurisdiction; </a:t>
            </a:r>
          </a:p>
          <a:p>
            <a:pPr marL="809625" indent="-361950" algn="l">
              <a:buFont typeface="Wingdings" pitchFamily="2" charset="2"/>
              <a:buChar char="ü"/>
            </a:pPr>
            <a:r>
              <a:rPr lang="en-US" sz="1600" dirty="0" smtClean="0">
                <a:latin typeface="Tahoma" pitchFamily="34" charset="0"/>
                <a:ea typeface="Tahoma" pitchFamily="34" charset="0"/>
                <a:cs typeface="Tahoma" pitchFamily="34" charset="0"/>
              </a:rPr>
              <a:t>where </a:t>
            </a:r>
            <a:r>
              <a:rPr lang="en-US" sz="1600" dirty="0" smtClean="0">
                <a:latin typeface="Tahoma" pitchFamily="34" charset="0"/>
                <a:ea typeface="Tahoma" pitchFamily="34" charset="0"/>
                <a:cs typeface="Tahoma" pitchFamily="34" charset="0"/>
              </a:rPr>
              <a:t>alternate remedy being ineffectual or not </a:t>
            </a:r>
            <a:r>
              <a:rPr lang="en-US" sz="1600" dirty="0" smtClean="0">
                <a:latin typeface="Tahoma" pitchFamily="34" charset="0"/>
                <a:ea typeface="Tahoma" pitchFamily="34" charset="0"/>
                <a:cs typeface="Tahoma" pitchFamily="34" charset="0"/>
              </a:rPr>
              <a:t>efficacious;</a:t>
            </a:r>
          </a:p>
          <a:p>
            <a:pPr marL="809625" indent="-361950" algn="l">
              <a:buFont typeface="Wingdings" pitchFamily="2" charset="2"/>
              <a:buChar char="ü"/>
            </a:pPr>
            <a:r>
              <a:rPr lang="en-US" sz="1600" dirty="0" smtClean="0">
                <a:latin typeface="Tahoma" pitchFamily="34" charset="0"/>
                <a:ea typeface="Tahoma" pitchFamily="34" charset="0"/>
                <a:cs typeface="Tahoma" pitchFamily="34" charset="0"/>
              </a:rPr>
              <a:t>writ </a:t>
            </a:r>
            <a:r>
              <a:rPr lang="en-US" sz="1600" dirty="0" smtClean="0">
                <a:latin typeface="Tahoma" pitchFamily="34" charset="0"/>
                <a:ea typeface="Tahoma" pitchFamily="34" charset="0"/>
                <a:cs typeface="Tahoma" pitchFamily="34" charset="0"/>
              </a:rPr>
              <a:t>jurisdiction can be exercised to reduce mandatory pre-deposit in </a:t>
            </a:r>
            <a:r>
              <a:rPr lang="en-US" sz="1600" dirty="0" smtClean="0">
                <a:latin typeface="Tahoma" pitchFamily="34" charset="0"/>
                <a:ea typeface="Tahoma" pitchFamily="34" charset="0"/>
                <a:cs typeface="Tahoma" pitchFamily="34" charset="0"/>
              </a:rPr>
              <a:t>deserving cases. </a:t>
            </a:r>
            <a:endParaRPr lang="en-US" sz="1600" dirty="0" smtClean="0">
              <a:latin typeface="Tahoma" pitchFamily="34" charset="0"/>
              <a:ea typeface="Tahoma" pitchFamily="34" charset="0"/>
              <a:cs typeface="Tahoma" pitchFamily="34" charset="0"/>
            </a:endParaRPr>
          </a:p>
          <a:p>
            <a:pPr marL="447675" indent="-447675" algn="l">
              <a:buFont typeface="Wingdings" pitchFamily="2" charset="2"/>
              <a:buChar char="v"/>
            </a:pPr>
            <a:r>
              <a:rPr lang="en-US" sz="1600" dirty="0" smtClean="0">
                <a:latin typeface="Tahoma" pitchFamily="34" charset="0"/>
                <a:ea typeface="Tahoma" pitchFamily="34" charset="0"/>
                <a:cs typeface="Tahoma" pitchFamily="34" charset="0"/>
              </a:rPr>
              <a:t>On a combined reading of clauses (1) and (2) of article 226, one can say that writ can be issued against a Government, person or authority if—</a:t>
            </a:r>
          </a:p>
          <a:p>
            <a:pPr marL="714375" indent="-266700" algn="l">
              <a:buFont typeface="Wingdings" pitchFamily="2" charset="2"/>
              <a:buChar char="ü"/>
            </a:pPr>
            <a:r>
              <a:rPr lang="en-US" sz="1600" dirty="0" smtClean="0">
                <a:latin typeface="Tahoma" pitchFamily="34" charset="0"/>
                <a:ea typeface="Tahoma" pitchFamily="34" charset="0"/>
                <a:cs typeface="Tahoma" pitchFamily="34" charset="0"/>
              </a:rPr>
              <a:t>(a) its seat is within the High Court’s jurisdiction, or</a:t>
            </a:r>
          </a:p>
          <a:p>
            <a:pPr marL="714375" indent="-266700" algn="l">
              <a:buFont typeface="Wingdings" pitchFamily="2" charset="2"/>
              <a:buChar char="ü"/>
            </a:pPr>
            <a:r>
              <a:rPr lang="en-US" sz="1600" dirty="0" smtClean="0">
                <a:latin typeface="Tahoma" pitchFamily="34" charset="0"/>
                <a:ea typeface="Tahoma" pitchFamily="34" charset="0"/>
                <a:cs typeface="Tahoma" pitchFamily="34" charset="0"/>
              </a:rPr>
              <a:t>(b) the cause of action has arisen, wholly or in part, within the High Court’s jurisdiction</a:t>
            </a:r>
            <a:r>
              <a:rPr lang="en-US" sz="1600" dirty="0" smtClean="0">
                <a:latin typeface="Tahoma" pitchFamily="34" charset="0"/>
                <a:ea typeface="Tahoma" pitchFamily="34" charset="0"/>
                <a:cs typeface="Tahoma" pitchFamily="34" charset="0"/>
              </a:rPr>
              <a:t>.</a:t>
            </a:r>
            <a:endParaRPr lang="en-US" sz="16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4"/>
            <a:ext cx="8286808" cy="1464450"/>
          </a:xfrm>
        </p:spPr>
        <p:txBody>
          <a:bodyPr rtlCol="0">
            <a:noAutofit/>
          </a:bodyPr>
          <a:lstStyle/>
          <a:p>
            <a:pPr algn="ctr"/>
            <a:r>
              <a:rPr lang="en-US" sz="2800" dirty="0" smtClean="0"/>
              <a:t>ISSUE OF TRANSITIONAL CREDIT </a:t>
            </a:r>
            <a:endParaRPr lang="en-US" sz="2800" b="1"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4</a:t>
            </a:fld>
            <a:endParaRPr lang="en-IN" altLang="en-US">
              <a:solidFill>
                <a:schemeClr val="bg1"/>
              </a:solidFill>
            </a:endParaRPr>
          </a:p>
        </p:txBody>
      </p:sp>
      <p:sp>
        <p:nvSpPr>
          <p:cNvPr id="8" name="Content Placeholder 2"/>
          <p:cNvSpPr txBox="1">
            <a:spLocks/>
          </p:cNvSpPr>
          <p:nvPr/>
        </p:nvSpPr>
        <p:spPr>
          <a:xfrm>
            <a:off x="0"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IN" sz="1550" dirty="0" smtClean="0">
                <a:latin typeface="Tahoma" pitchFamily="34" charset="0"/>
                <a:ea typeface="Tahoma" pitchFamily="34" charset="0"/>
                <a:cs typeface="Tahoma" pitchFamily="34" charset="0"/>
              </a:rPr>
              <a:t> Many taxpayers could not file their GST Tran 1 return due to technical glitches of the portal or inadvertently omitted to file or their was some error in filing. </a:t>
            </a:r>
          </a:p>
          <a:p>
            <a:pPr algn="l">
              <a:buFont typeface="Wingdings" pitchFamily="2" charset="2"/>
              <a:buChar char="v"/>
            </a:pPr>
            <a:r>
              <a:rPr lang="en-IN" sz="1550" dirty="0" smtClean="0">
                <a:latin typeface="Tahoma" pitchFamily="34" charset="0"/>
                <a:ea typeface="Tahoma" pitchFamily="34" charset="0"/>
                <a:cs typeface="Tahoma" pitchFamily="34" charset="0"/>
              </a:rPr>
              <a:t> </a:t>
            </a:r>
            <a:r>
              <a:rPr lang="en-US" sz="1550" dirty="0" smtClean="0">
                <a:latin typeface="Tahoma" pitchFamily="34" charset="0"/>
                <a:ea typeface="Tahoma" pitchFamily="34" charset="0"/>
                <a:cs typeface="Tahoma" pitchFamily="34" charset="0"/>
              </a:rPr>
              <a:t>In the case of Siddhartha Enterprise 2019 (29) G.S.T.L. 664 (</a:t>
            </a:r>
            <a:r>
              <a:rPr lang="en-US" sz="1550" dirty="0" err="1" smtClean="0">
                <a:latin typeface="Tahoma" pitchFamily="34" charset="0"/>
                <a:ea typeface="Tahoma" pitchFamily="34" charset="0"/>
                <a:cs typeface="Tahoma" pitchFamily="34" charset="0"/>
              </a:rPr>
              <a:t>Guj</a:t>
            </a:r>
            <a:r>
              <a:rPr lang="en-US" sz="1550" dirty="0" smtClean="0">
                <a:latin typeface="Tahoma" pitchFamily="34" charset="0"/>
                <a:ea typeface="Tahoma" pitchFamily="34" charset="0"/>
                <a:cs typeface="Tahoma" pitchFamily="34" charset="0"/>
              </a:rPr>
              <a:t>.) it has been held that the right to avail such credit a substantive right and cannot be allowed to be lapsed by application of Rule 117 on failure to file necessary forms within due date prescribed therein. Such prescription in violation of Article 14 of Constitution of India. Denial of credit against doctrine of legitimate expectations. Such action also in violation of Article 19(1)(g) </a:t>
            </a:r>
            <a:r>
              <a:rPr lang="en-US" sz="1550" dirty="0" smtClean="0">
                <a:latin typeface="Tahoma" pitchFamily="34" charset="0"/>
                <a:ea typeface="Tahoma" pitchFamily="34" charset="0"/>
                <a:cs typeface="Tahoma" pitchFamily="34" charset="0"/>
              </a:rPr>
              <a:t>as </a:t>
            </a:r>
            <a:r>
              <a:rPr lang="en-US" sz="1550" dirty="0" smtClean="0">
                <a:latin typeface="Tahoma" pitchFamily="34" charset="0"/>
                <a:ea typeface="Tahoma" pitchFamily="34" charset="0"/>
                <a:cs typeface="Tahoma" pitchFamily="34" charset="0"/>
              </a:rPr>
              <a:t>it would affect working capital of </a:t>
            </a:r>
            <a:r>
              <a:rPr lang="en-US" sz="1550" dirty="0" err="1" smtClean="0">
                <a:latin typeface="Tahoma" pitchFamily="34" charset="0"/>
                <a:ea typeface="Tahoma" pitchFamily="34" charset="0"/>
                <a:cs typeface="Tahoma" pitchFamily="34" charset="0"/>
              </a:rPr>
              <a:t>assessees</a:t>
            </a:r>
            <a:r>
              <a:rPr lang="en-US" sz="1550" dirty="0" smtClean="0">
                <a:latin typeface="Tahoma" pitchFamily="34" charset="0"/>
                <a:ea typeface="Tahoma" pitchFamily="34" charset="0"/>
                <a:cs typeface="Tahoma" pitchFamily="34" charset="0"/>
              </a:rPr>
              <a:t> and diminish their ability to continue with business. </a:t>
            </a:r>
            <a:r>
              <a:rPr lang="en-US" sz="1550" dirty="0" err="1" smtClean="0">
                <a:latin typeface="Tahoma" pitchFamily="34" charset="0"/>
                <a:ea typeface="Tahoma" pitchFamily="34" charset="0"/>
                <a:cs typeface="Tahoma" pitchFamily="34" charset="0"/>
              </a:rPr>
              <a:t>Cenvat</a:t>
            </a:r>
            <a:r>
              <a:rPr lang="en-US" sz="1550" dirty="0" smtClean="0">
                <a:latin typeface="Tahoma" pitchFamily="34" charset="0"/>
                <a:ea typeface="Tahoma" pitchFamily="34" charset="0"/>
                <a:cs typeface="Tahoma" pitchFamily="34" charset="0"/>
              </a:rPr>
              <a:t> credit earned under erstwhile Central Excise Law being property of </a:t>
            </a:r>
            <a:r>
              <a:rPr lang="en-US" sz="1550" dirty="0" err="1" smtClean="0">
                <a:latin typeface="Tahoma" pitchFamily="34" charset="0"/>
                <a:ea typeface="Tahoma" pitchFamily="34" charset="0"/>
                <a:cs typeface="Tahoma" pitchFamily="34" charset="0"/>
              </a:rPr>
              <a:t>assessees</a:t>
            </a:r>
            <a:r>
              <a:rPr lang="en-US" sz="1550" dirty="0" smtClean="0">
                <a:latin typeface="Tahoma" pitchFamily="34" charset="0"/>
                <a:ea typeface="Tahoma" pitchFamily="34" charset="0"/>
                <a:cs typeface="Tahoma" pitchFamily="34" charset="0"/>
              </a:rPr>
              <a:t> cannot be appropriated on mere failure to file declaration in absence of Law in this respect and Government should have provided for it Act and not have taken it away by virtue of merely framing Rules in this regard. Due date contemplated under Rule 117 ibid for purposes of claiming transitional credit </a:t>
            </a:r>
            <a:r>
              <a:rPr lang="en-US" sz="1550" dirty="0" smtClean="0">
                <a:latin typeface="Tahoma" pitchFamily="34" charset="0"/>
                <a:ea typeface="Tahoma" pitchFamily="34" charset="0"/>
                <a:cs typeface="Tahoma" pitchFamily="34" charset="0"/>
              </a:rPr>
              <a:t>is procedural </a:t>
            </a:r>
            <a:r>
              <a:rPr lang="en-US" sz="1550" dirty="0" smtClean="0">
                <a:latin typeface="Tahoma" pitchFamily="34" charset="0"/>
                <a:ea typeface="Tahoma" pitchFamily="34" charset="0"/>
                <a:cs typeface="Tahoma" pitchFamily="34" charset="0"/>
              </a:rPr>
              <a:t>in nature and should not be construed as mandatory provision. </a:t>
            </a:r>
            <a:endParaRPr lang="en-US" sz="1550" dirty="0" smtClean="0">
              <a:latin typeface="Tahoma" pitchFamily="34" charset="0"/>
              <a:ea typeface="Tahoma" pitchFamily="34" charset="0"/>
              <a:cs typeface="Tahoma" pitchFamily="34" charset="0"/>
            </a:endParaRPr>
          </a:p>
          <a:p>
            <a:pPr algn="l">
              <a:buFont typeface="Wingdings" pitchFamily="2" charset="2"/>
              <a:buChar char="v"/>
            </a:pPr>
            <a:r>
              <a:rPr lang="en-US" sz="1550" dirty="0" err="1" smtClean="0">
                <a:latin typeface="Tahoma" pitchFamily="34" charset="0"/>
                <a:ea typeface="Tahoma" pitchFamily="34" charset="0"/>
                <a:cs typeface="Tahoma" pitchFamily="34" charset="0"/>
              </a:rPr>
              <a:t>Hon'ble</a:t>
            </a:r>
            <a:r>
              <a:rPr lang="en-US" sz="1550" dirty="0" smtClean="0">
                <a:latin typeface="Tahoma" pitchFamily="34" charset="0"/>
                <a:ea typeface="Tahoma" pitchFamily="34" charset="0"/>
                <a:cs typeface="Tahoma" pitchFamily="34" charset="0"/>
              </a:rPr>
              <a:t> Delhi High Court in the case of Brand Equity Treaties Ltd. [2020] 116 taxmann.com 415 (Delhi) held that Time limit prescribed in Rule 117 is not sacrosanct, Vested right cannot be taken away merely by way of delegated legislation by framing rules, Mechanism for availing credit under as per rule 117 is procedural and directory, "Technical difficulty" is too broad a term and cannot have a narrow interpretation, or </a:t>
            </a:r>
            <a:r>
              <a:rPr lang="en-US" sz="1550" dirty="0" smtClean="0">
                <a:latin typeface="Tahoma" pitchFamily="34" charset="0"/>
                <a:ea typeface="Tahoma" pitchFamily="34" charset="0"/>
                <a:cs typeface="Tahoma" pitchFamily="34" charset="0"/>
              </a:rPr>
              <a:t>application, further</a:t>
            </a:r>
            <a:r>
              <a:rPr lang="en-US" sz="1550" dirty="0" smtClean="0">
                <a:latin typeface="Tahoma" pitchFamily="34" charset="0"/>
                <a:ea typeface="Tahoma" pitchFamily="34" charset="0"/>
                <a:cs typeface="Tahoma" pitchFamily="34" charset="0"/>
              </a:rPr>
              <a:t>, technical difficulties cannot be restricted only to a difficulty faced by or on the part of the respondent. It would include within its purview any such technical difficulties faced by the taxpayers as well, which could also be a result of the respondent's follies. It is very unfair on the part of the respondents, in these circumstances, to expect that the taxpayers should have been fully geared to deal with the new system on day-one, when they themselves were completely ill-prepared, which led to creation of a complete mess. </a:t>
            </a:r>
            <a:r>
              <a:rPr lang="en-US" sz="1550" dirty="0" smtClean="0">
                <a:latin typeface="Tahoma" pitchFamily="34" charset="0"/>
                <a:ea typeface="Tahoma" pitchFamily="34" charset="0"/>
                <a:cs typeface="Tahoma" pitchFamily="34" charset="0"/>
              </a:rPr>
              <a:t>A </a:t>
            </a:r>
            <a:r>
              <a:rPr lang="en-US" sz="1550" dirty="0" smtClean="0">
                <a:latin typeface="Tahoma" pitchFamily="34" charset="0"/>
                <a:ea typeface="Tahoma" pitchFamily="34" charset="0"/>
                <a:cs typeface="Tahoma" pitchFamily="34" charset="0"/>
              </a:rPr>
              <a:t>period of three years from the appointed date would be the maximum period for availing of such credit.</a:t>
            </a:r>
            <a:endParaRPr lang="en-US" sz="155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4"/>
            <a:ext cx="8286808" cy="1464450"/>
          </a:xfrm>
        </p:spPr>
        <p:txBody>
          <a:bodyPr rtlCol="0">
            <a:noAutofit/>
          </a:bodyPr>
          <a:lstStyle/>
          <a:p>
            <a:pPr algn="ctr"/>
            <a:r>
              <a:rPr lang="en-US" sz="2800" dirty="0" smtClean="0"/>
              <a:t>ISSUE OF TRANSITIONAL CREDIT </a:t>
            </a:r>
            <a:endParaRPr lang="en-US" sz="2800" b="1"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5</a:t>
            </a:fld>
            <a:endParaRPr lang="en-IN" altLang="en-US">
              <a:solidFill>
                <a:schemeClr val="bg1"/>
              </a:solidFill>
            </a:endParaRPr>
          </a:p>
        </p:txBody>
      </p:sp>
      <p:sp>
        <p:nvSpPr>
          <p:cNvPr id="8" name="Content Placeholder 2"/>
          <p:cNvSpPr txBox="1">
            <a:spLocks/>
          </p:cNvSpPr>
          <p:nvPr/>
        </p:nvSpPr>
        <p:spPr>
          <a:xfrm>
            <a:off x="0"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US" sz="1600" dirty="0" smtClean="0">
                <a:latin typeface="Tahoma" pitchFamily="34" charset="0"/>
                <a:ea typeface="Tahoma" pitchFamily="34" charset="0"/>
                <a:cs typeface="Tahoma" pitchFamily="34" charset="0"/>
              </a:rPr>
              <a:t>There </a:t>
            </a:r>
            <a:r>
              <a:rPr lang="en-US" sz="1600" dirty="0" smtClean="0">
                <a:latin typeface="Tahoma" pitchFamily="34" charset="0"/>
                <a:ea typeface="Tahoma" pitchFamily="34" charset="0"/>
                <a:cs typeface="Tahoma" pitchFamily="34" charset="0"/>
              </a:rPr>
              <a:t>are many High Courts which gave ruling in </a:t>
            </a:r>
            <a:r>
              <a:rPr lang="en-US" sz="1600" dirty="0" err="1" smtClean="0">
                <a:latin typeface="Tahoma" pitchFamily="34" charset="0"/>
                <a:ea typeface="Tahoma" pitchFamily="34" charset="0"/>
                <a:cs typeface="Tahoma" pitchFamily="34" charset="0"/>
              </a:rPr>
              <a:t>favour</a:t>
            </a:r>
            <a:r>
              <a:rPr lang="en-US" sz="1600" dirty="0" smtClean="0">
                <a:latin typeface="Tahoma" pitchFamily="34" charset="0"/>
                <a:ea typeface="Tahoma" pitchFamily="34" charset="0"/>
                <a:cs typeface="Tahoma" pitchFamily="34" charset="0"/>
              </a:rPr>
              <a:t> of the </a:t>
            </a:r>
            <a:r>
              <a:rPr lang="en-US" sz="1600" dirty="0" smtClean="0">
                <a:latin typeface="Tahoma" pitchFamily="34" charset="0"/>
                <a:ea typeface="Tahoma" pitchFamily="34" charset="0"/>
                <a:cs typeface="Tahoma" pitchFamily="34" charset="0"/>
              </a:rPr>
              <a:t>taxpayers </a:t>
            </a:r>
            <a:r>
              <a:rPr lang="en-US" sz="1600" dirty="0" smtClean="0">
                <a:latin typeface="Tahoma" pitchFamily="34" charset="0"/>
                <a:ea typeface="Tahoma" pitchFamily="34" charset="0"/>
                <a:cs typeface="Tahoma" pitchFamily="34" charset="0"/>
              </a:rPr>
              <a:t>seeking such relief which ultimately led the Government to amend the law </a:t>
            </a:r>
            <a:r>
              <a:rPr lang="en-US" sz="1600" dirty="0" smtClean="0">
                <a:latin typeface="Tahoma" pitchFamily="34" charset="0"/>
                <a:ea typeface="Tahoma" pitchFamily="34" charset="0"/>
                <a:cs typeface="Tahoma" pitchFamily="34" charset="0"/>
              </a:rPr>
              <a:t>retrospectively.</a:t>
            </a:r>
          </a:p>
          <a:p>
            <a:pPr algn="l">
              <a:buFont typeface="Wingdings" pitchFamily="2" charset="2"/>
              <a:buChar char="v"/>
            </a:pPr>
            <a:r>
              <a:rPr lang="en-US" sz="1600" dirty="0" smtClean="0">
                <a:latin typeface="Tahoma" pitchFamily="34" charset="0"/>
                <a:ea typeface="Tahoma" pitchFamily="34" charset="0"/>
                <a:cs typeface="Tahoma" pitchFamily="34" charset="0"/>
              </a:rPr>
              <a:t>After several favorable verdicts of the </a:t>
            </a:r>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High Courts giving relief to the taxpayers to claim transition credit, the Government has made the amendment in </a:t>
            </a:r>
            <a:r>
              <a:rPr lang="en-US" sz="1600" dirty="0" smtClean="0">
                <a:latin typeface="Tahoma" pitchFamily="34" charset="0"/>
                <a:ea typeface="Tahoma" pitchFamily="34" charset="0"/>
                <a:cs typeface="Tahoma" pitchFamily="34" charset="0"/>
              </a:rPr>
              <a:t>Section 140 by giving power to </a:t>
            </a:r>
            <a:r>
              <a:rPr lang="en-US" sz="1600" dirty="0" smtClean="0">
                <a:latin typeface="Tahoma" pitchFamily="34" charset="0"/>
                <a:ea typeface="Tahoma" pitchFamily="34" charset="0"/>
                <a:cs typeface="Tahoma" pitchFamily="34" charset="0"/>
              </a:rPr>
              <a:t>prescribe the time limit for availing transition </a:t>
            </a:r>
            <a:r>
              <a:rPr lang="en-US" sz="1600" dirty="0" smtClean="0">
                <a:latin typeface="Tahoma" pitchFamily="34" charset="0"/>
                <a:ea typeface="Tahoma" pitchFamily="34" charset="0"/>
                <a:cs typeface="Tahoma" pitchFamily="34" charset="0"/>
              </a:rPr>
              <a:t>credit. </a:t>
            </a:r>
          </a:p>
          <a:p>
            <a:pPr algn="l">
              <a:buFont typeface="Wingdings" pitchFamily="2" charset="2"/>
              <a:buChar char="v"/>
            </a:pPr>
            <a:r>
              <a:rPr lang="en-US" sz="1600" dirty="0" smtClean="0">
                <a:latin typeface="Tahoma" pitchFamily="34" charset="0"/>
                <a:ea typeface="Tahoma" pitchFamily="34" charset="0"/>
                <a:cs typeface="Tahoma" pitchFamily="34" charset="0"/>
              </a:rPr>
              <a:t>In my opinion, the </a:t>
            </a:r>
            <a:r>
              <a:rPr lang="en-US" sz="1600" dirty="0" smtClean="0">
                <a:latin typeface="Tahoma" pitchFamily="34" charset="0"/>
                <a:ea typeface="Tahoma" pitchFamily="34" charset="0"/>
                <a:cs typeface="Tahoma" pitchFamily="34" charset="0"/>
              </a:rPr>
              <a:t>said amendment </a:t>
            </a:r>
            <a:r>
              <a:rPr lang="en-US" sz="1600" dirty="0" smtClean="0">
                <a:latin typeface="Tahoma" pitchFamily="34" charset="0"/>
                <a:ea typeface="Tahoma" pitchFamily="34" charset="0"/>
                <a:cs typeface="Tahoma" pitchFamily="34" charset="0"/>
              </a:rPr>
              <a:t>does not negate </a:t>
            </a:r>
            <a:r>
              <a:rPr lang="en-US" sz="1600" dirty="0" smtClean="0">
                <a:latin typeface="Tahoma" pitchFamily="34" charset="0"/>
                <a:ea typeface="Tahoma" pitchFamily="34" charset="0"/>
                <a:cs typeface="Tahoma" pitchFamily="34" charset="0"/>
              </a:rPr>
              <a:t>all such </a:t>
            </a:r>
            <a:r>
              <a:rPr lang="en-US" sz="1600" dirty="0" smtClean="0">
                <a:latin typeface="Tahoma" pitchFamily="34" charset="0"/>
                <a:ea typeface="Tahoma" pitchFamily="34" charset="0"/>
                <a:cs typeface="Tahoma" pitchFamily="34" charset="0"/>
              </a:rPr>
              <a:t>judgments. </a:t>
            </a:r>
          </a:p>
          <a:p>
            <a:pPr algn="l">
              <a:buFont typeface="Wingdings" pitchFamily="2" charset="2"/>
              <a:buChar char="v"/>
            </a:pPr>
            <a:r>
              <a:rPr lang="en-US" sz="1600" dirty="0" smtClean="0">
                <a:latin typeface="Tahoma" pitchFamily="34" charset="0"/>
                <a:ea typeface="Tahoma" pitchFamily="34" charset="0"/>
                <a:cs typeface="Tahoma" pitchFamily="34" charset="0"/>
              </a:rPr>
              <a:t> </a:t>
            </a:r>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Delhi High Court in the case of </a:t>
            </a:r>
            <a:r>
              <a:rPr lang="en-US" sz="1600" dirty="0" err="1" smtClean="0">
                <a:latin typeface="Tahoma" pitchFamily="34" charset="0"/>
                <a:ea typeface="Tahoma" pitchFamily="34" charset="0"/>
                <a:cs typeface="Tahoma" pitchFamily="34" charset="0"/>
              </a:rPr>
              <a:t>Skh</a:t>
            </a:r>
            <a:r>
              <a:rPr lang="en-US" sz="1600" dirty="0" smtClean="0">
                <a:latin typeface="Tahoma" pitchFamily="34" charset="0"/>
                <a:ea typeface="Tahoma" pitchFamily="34" charset="0"/>
                <a:cs typeface="Tahoma" pitchFamily="34" charset="0"/>
              </a:rPr>
              <a:t> Sheet Metals Components v. UOI &amp; Ors. pronounced on 16th June, 2020 has held </a:t>
            </a:r>
            <a:r>
              <a:rPr lang="en-US" sz="1600" dirty="0" smtClean="0">
                <a:latin typeface="Tahoma" pitchFamily="34" charset="0"/>
                <a:ea typeface="Tahoma" pitchFamily="34" charset="0"/>
                <a:cs typeface="Tahoma" pitchFamily="34" charset="0"/>
              </a:rPr>
              <a:t>that, no </a:t>
            </a:r>
            <a:r>
              <a:rPr lang="en-US" sz="1600" dirty="0" smtClean="0">
                <a:latin typeface="Tahoma" pitchFamily="34" charset="0"/>
                <a:ea typeface="Tahoma" pitchFamily="34" charset="0"/>
                <a:cs typeface="Tahoma" pitchFamily="34" charset="0"/>
              </a:rPr>
              <a:t>matter how well conversant the taxpayers may be with the tax provisions, errors are bound to occur, therefore, taxpayer should not be criticized and the solution should be found, there is no specific challenge to the amendment introduced by Section 128 of the Finance (Amendment) Act, 2020, we do not want to venture into legality of the said provision </a:t>
            </a:r>
            <a:r>
              <a:rPr lang="en-US" sz="1600" dirty="0" err="1" smtClean="0">
                <a:latin typeface="Tahoma" pitchFamily="34" charset="0"/>
                <a:ea typeface="Tahoma" pitchFamily="34" charset="0"/>
                <a:cs typeface="Tahoma" pitchFamily="34" charset="0"/>
              </a:rPr>
              <a:t>viz</a:t>
            </a:r>
            <a:r>
              <a:rPr lang="en-US" sz="1600" dirty="0" smtClean="0">
                <a:latin typeface="Tahoma" pitchFamily="34" charset="0"/>
                <a:ea typeface="Tahoma" pitchFamily="34" charset="0"/>
                <a:cs typeface="Tahoma" pitchFamily="34" charset="0"/>
              </a:rPr>
              <a:t>-a-</a:t>
            </a:r>
            <a:r>
              <a:rPr lang="en-US" sz="1600" dirty="0" err="1" smtClean="0">
                <a:latin typeface="Tahoma" pitchFamily="34" charset="0"/>
                <a:ea typeface="Tahoma" pitchFamily="34" charset="0"/>
                <a:cs typeface="Tahoma" pitchFamily="34" charset="0"/>
              </a:rPr>
              <a:t>viz</a:t>
            </a:r>
            <a:r>
              <a:rPr lang="en-US" sz="1600" dirty="0" smtClean="0">
                <a:latin typeface="Tahoma" pitchFamily="34" charset="0"/>
                <a:ea typeface="Tahoma" pitchFamily="34" charset="0"/>
                <a:cs typeface="Tahoma" pitchFamily="34" charset="0"/>
              </a:rPr>
              <a:t> the judgment of Brand Equity, Decision in case of Brand Equity in not 'merely' based on grounds of time limit and therefore continue to apply with full </a:t>
            </a:r>
            <a:r>
              <a:rPr lang="en-US" sz="1600" dirty="0" err="1" smtClean="0">
                <a:latin typeface="Tahoma" pitchFamily="34" charset="0"/>
                <a:ea typeface="Tahoma" pitchFamily="34" charset="0"/>
                <a:cs typeface="Tahoma" pitchFamily="34" charset="0"/>
              </a:rPr>
              <a:t>rigour</a:t>
            </a:r>
            <a:r>
              <a:rPr lang="en-US" sz="1600" dirty="0" smtClean="0">
                <a:latin typeface="Tahoma" pitchFamily="34" charset="0"/>
                <a:ea typeface="Tahoma" pitchFamily="34" charset="0"/>
                <a:cs typeface="Tahoma" pitchFamily="34" charset="0"/>
              </a:rPr>
              <a:t> even today, regardless of amendment to Section 140 of the CGST </a:t>
            </a:r>
            <a:r>
              <a:rPr lang="en-US" sz="1600" dirty="0" smtClean="0">
                <a:latin typeface="Tahoma" pitchFamily="34" charset="0"/>
                <a:ea typeface="Tahoma" pitchFamily="34" charset="0"/>
                <a:cs typeface="Tahoma" pitchFamily="34" charset="0"/>
              </a:rPr>
              <a:t>Act.</a:t>
            </a:r>
          </a:p>
          <a:p>
            <a:pPr algn="l">
              <a:buFont typeface="Wingdings" pitchFamily="2" charset="2"/>
              <a:buChar char="v"/>
            </a:pPr>
            <a:r>
              <a:rPr lang="en-US" sz="1600" dirty="0" smtClean="0">
                <a:latin typeface="Tahoma" pitchFamily="34" charset="0"/>
                <a:ea typeface="Tahoma" pitchFamily="34" charset="0"/>
                <a:cs typeface="Tahoma" pitchFamily="34" charset="0"/>
              </a:rPr>
              <a:t>The </a:t>
            </a:r>
            <a:r>
              <a:rPr lang="en-US" sz="1600" dirty="0" smtClean="0">
                <a:latin typeface="Tahoma" pitchFamily="34" charset="0"/>
                <a:ea typeface="Tahoma" pitchFamily="34" charset="0"/>
                <a:cs typeface="Tahoma" pitchFamily="34" charset="0"/>
              </a:rPr>
              <a:t>SLP preferred in the matter of Union of India &amp; Ors. v. </a:t>
            </a:r>
            <a:r>
              <a:rPr lang="en-US" sz="1600" dirty="0" err="1" smtClean="0">
                <a:latin typeface="Tahoma" pitchFamily="34" charset="0"/>
                <a:ea typeface="Tahoma" pitchFamily="34" charset="0"/>
                <a:cs typeface="Tahoma" pitchFamily="34" charset="0"/>
              </a:rPr>
              <a:t>Adfert</a:t>
            </a:r>
            <a:r>
              <a:rPr lang="en-US" sz="1600" dirty="0" smtClean="0">
                <a:latin typeface="Tahoma" pitchFamily="34" charset="0"/>
                <a:ea typeface="Tahoma" pitchFamily="34" charset="0"/>
                <a:cs typeface="Tahoma" pitchFamily="34" charset="0"/>
              </a:rPr>
              <a:t> Technologies Pvt. Ltd.) [2020 (34) G.S.T.L. J138 (S.C</a:t>
            </a:r>
            <a:r>
              <a:rPr lang="en-US" sz="1600" dirty="0" smtClean="0">
                <a:latin typeface="Tahoma" pitchFamily="34" charset="0"/>
                <a:ea typeface="Tahoma" pitchFamily="34" charset="0"/>
                <a:cs typeface="Tahoma" pitchFamily="34" charset="0"/>
              </a:rPr>
              <a:t>.), which had extensively quoted from</a:t>
            </a:r>
            <a:r>
              <a:rPr lang="en-US" sz="1600" dirty="0" smtClean="0">
                <a:latin typeface="Tahoma" pitchFamily="34" charset="0"/>
                <a:ea typeface="Tahoma" pitchFamily="34" charset="0"/>
                <a:cs typeface="Tahoma" pitchFamily="34" charset="0"/>
              </a:rPr>
              <a:t> Siddhartha </a:t>
            </a:r>
            <a:r>
              <a:rPr lang="en-US" sz="1600" dirty="0" smtClean="0">
                <a:latin typeface="Tahoma" pitchFamily="34" charset="0"/>
                <a:ea typeface="Tahoma" pitchFamily="34" charset="0"/>
                <a:cs typeface="Tahoma" pitchFamily="34" charset="0"/>
              </a:rPr>
              <a:t>Enterprise judgment  </a:t>
            </a:r>
            <a:r>
              <a:rPr lang="en-US" sz="1600" dirty="0" smtClean="0">
                <a:latin typeface="Tahoma" pitchFamily="34" charset="0"/>
                <a:ea typeface="Tahoma" pitchFamily="34" charset="0"/>
                <a:cs typeface="Tahoma" pitchFamily="34" charset="0"/>
              </a:rPr>
              <a:t>has been dismissed by the </a:t>
            </a:r>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Supreme Court</a:t>
            </a:r>
            <a:r>
              <a:rPr lang="en-US" sz="1600" dirty="0" smtClean="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SLP preferred in the matter of Union of India v. </a:t>
            </a:r>
            <a:r>
              <a:rPr lang="en-US" sz="1600" dirty="0" err="1" smtClean="0">
                <a:latin typeface="Tahoma" pitchFamily="34" charset="0"/>
                <a:ea typeface="Tahoma" pitchFamily="34" charset="0"/>
                <a:cs typeface="Tahoma" pitchFamily="34" charset="0"/>
              </a:rPr>
              <a:t>Chogori</a:t>
            </a:r>
            <a:r>
              <a:rPr lang="en-US" sz="1600" dirty="0" smtClean="0">
                <a:latin typeface="Tahoma" pitchFamily="34" charset="0"/>
                <a:ea typeface="Tahoma" pitchFamily="34" charset="0"/>
                <a:cs typeface="Tahoma" pitchFamily="34" charset="0"/>
              </a:rPr>
              <a:t> India Retail Ltd. - [2020] 117 taxmann.com 54 (SC) </a:t>
            </a:r>
            <a:r>
              <a:rPr lang="en-US" sz="1600" dirty="0" smtClean="0">
                <a:latin typeface="Tahoma" pitchFamily="34" charset="0"/>
                <a:ea typeface="Tahoma" pitchFamily="34" charset="0"/>
                <a:cs typeface="Tahoma" pitchFamily="34" charset="0"/>
              </a:rPr>
              <a:t>has also </a:t>
            </a:r>
            <a:r>
              <a:rPr lang="en-US" sz="1600" dirty="0" smtClean="0">
                <a:latin typeface="Tahoma" pitchFamily="34" charset="0"/>
                <a:ea typeface="Tahoma" pitchFamily="34" charset="0"/>
                <a:cs typeface="Tahoma" pitchFamily="34" charset="0"/>
              </a:rPr>
              <a:t>been </a:t>
            </a:r>
            <a:r>
              <a:rPr lang="en-US" sz="1600" dirty="0" smtClean="0">
                <a:latin typeface="Tahoma" pitchFamily="34" charset="0"/>
                <a:ea typeface="Tahoma" pitchFamily="34" charset="0"/>
                <a:cs typeface="Tahoma" pitchFamily="34" charset="0"/>
              </a:rPr>
              <a:t>dismissed. </a:t>
            </a:r>
          </a:p>
          <a:p>
            <a:pPr algn="l">
              <a:buFont typeface="Wingdings" pitchFamily="2" charset="2"/>
              <a:buChar char="v"/>
            </a:pPr>
            <a:r>
              <a:rPr lang="en-US" sz="1600" dirty="0" smtClean="0">
                <a:latin typeface="Tahoma" pitchFamily="34" charset="0"/>
                <a:ea typeface="Tahoma" pitchFamily="34" charset="0"/>
                <a:cs typeface="Tahoma" pitchFamily="34" charset="0"/>
              </a:rPr>
              <a:t>Supreme Court has stayed Delhi HC </a:t>
            </a:r>
            <a:r>
              <a:rPr lang="en-US" sz="1600" dirty="0" smtClean="0">
                <a:latin typeface="Tahoma" pitchFamily="34" charset="0"/>
                <a:ea typeface="Tahoma" pitchFamily="34" charset="0"/>
                <a:cs typeface="Tahoma" pitchFamily="34" charset="0"/>
              </a:rPr>
              <a:t>decision. </a:t>
            </a:r>
          </a:p>
          <a:p>
            <a:pPr algn="l">
              <a:buFont typeface="Wingdings" pitchFamily="2" charset="2"/>
              <a:buChar char="v"/>
            </a:pPr>
            <a:r>
              <a:rPr lang="en-IN" sz="1600" dirty="0" smtClean="0">
                <a:latin typeface="Tahoma" pitchFamily="34" charset="0"/>
                <a:ea typeface="Tahoma" pitchFamily="34" charset="0"/>
                <a:cs typeface="Tahoma" pitchFamily="34" charset="0"/>
              </a:rPr>
              <a:t>What next? </a:t>
            </a: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4"/>
            <a:ext cx="8286808" cy="1464450"/>
          </a:xfrm>
        </p:spPr>
        <p:txBody>
          <a:bodyPr rtlCol="0">
            <a:noAutofit/>
          </a:bodyPr>
          <a:lstStyle/>
          <a:p>
            <a:pPr algn="ctr"/>
            <a:r>
              <a:rPr lang="en-US" sz="2800" dirty="0" smtClean="0"/>
              <a:t>JUDGMENTS ON SOME IMPORTANT </a:t>
            </a:r>
            <a:r>
              <a:rPr lang="en-US" sz="2800" dirty="0" smtClean="0"/>
              <a:t>ISSUES  </a:t>
            </a:r>
            <a:endParaRPr lang="en-US" sz="2800" b="1"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6</a:t>
            </a:fld>
            <a:endParaRPr lang="en-IN" altLang="en-US">
              <a:solidFill>
                <a:schemeClr val="bg1"/>
              </a:solidFill>
            </a:endParaRPr>
          </a:p>
        </p:txBody>
      </p:sp>
      <p:sp>
        <p:nvSpPr>
          <p:cNvPr id="8" name="Content Placeholder 2"/>
          <p:cNvSpPr txBox="1">
            <a:spLocks/>
          </p:cNvSpPr>
          <p:nvPr/>
        </p:nvSpPr>
        <p:spPr>
          <a:xfrm>
            <a:off x="0"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latin typeface="Tahoma" pitchFamily="34" charset="0"/>
              <a:ea typeface="Tahoma" pitchFamily="34" charset="0"/>
              <a:cs typeface="Tahoma" pitchFamily="34" charset="0"/>
            </a:endParaRPr>
          </a:p>
        </p:txBody>
      </p:sp>
      <p:sp>
        <p:nvSpPr>
          <p:cNvPr id="5" name="Rectangle 4"/>
          <p:cNvSpPr/>
          <p:nvPr/>
        </p:nvSpPr>
        <p:spPr>
          <a:xfrm>
            <a:off x="0" y="1500174"/>
            <a:ext cx="9144000" cy="5816977"/>
          </a:xfrm>
          <a:prstGeom prst="rect">
            <a:avLst/>
          </a:prstGeom>
        </p:spPr>
        <p:txBody>
          <a:bodyPr wrap="square">
            <a:spAutoFit/>
          </a:bodyPr>
          <a:lstStyle/>
          <a:p>
            <a:pPr>
              <a:spcAft>
                <a:spcPts val="600"/>
              </a:spcAft>
              <a:buFont typeface="Wingdings" pitchFamily="2" charset="2"/>
              <a:buChar char="v"/>
            </a:pPr>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Gujarat </a:t>
            </a:r>
            <a:r>
              <a:rPr lang="en-US" sz="1600" dirty="0" smtClean="0">
                <a:latin typeface="Tahoma" pitchFamily="34" charset="0"/>
                <a:ea typeface="Tahoma" pitchFamily="34" charset="0"/>
                <a:cs typeface="Tahoma" pitchFamily="34" charset="0"/>
              </a:rPr>
              <a:t>High Court </a:t>
            </a:r>
            <a:r>
              <a:rPr lang="en-US" sz="1600" dirty="0" smtClean="0">
                <a:latin typeface="Tahoma" pitchFamily="34" charset="0"/>
                <a:ea typeface="Tahoma" pitchFamily="34" charset="0"/>
                <a:cs typeface="Tahoma" pitchFamily="34" charset="0"/>
              </a:rPr>
              <a:t>in </a:t>
            </a:r>
            <a:r>
              <a:rPr lang="en-US" sz="1600" dirty="0" err="1" smtClean="0">
                <a:latin typeface="Tahoma" pitchFamily="34" charset="0"/>
                <a:ea typeface="Tahoma" pitchFamily="34" charset="0"/>
                <a:cs typeface="Tahoma" pitchFamily="34" charset="0"/>
              </a:rPr>
              <a:t>Shabnam</a:t>
            </a:r>
            <a:r>
              <a:rPr lang="en-US" sz="1600" dirty="0" smtClean="0">
                <a:latin typeface="Tahoma" pitchFamily="34" charset="0"/>
                <a:ea typeface="Tahoma" pitchFamily="34" charset="0"/>
                <a:cs typeface="Tahoma" pitchFamily="34" charset="0"/>
              </a:rPr>
              <a:t> </a:t>
            </a:r>
            <a:r>
              <a:rPr lang="en-US" sz="1600" dirty="0" err="1" smtClean="0">
                <a:latin typeface="Tahoma" pitchFamily="34" charset="0"/>
                <a:ea typeface="Tahoma" pitchFamily="34" charset="0"/>
                <a:cs typeface="Tahoma" pitchFamily="34" charset="0"/>
              </a:rPr>
              <a:t>Petrofils</a:t>
            </a:r>
            <a:r>
              <a:rPr lang="en-US" sz="1600" dirty="0" smtClean="0">
                <a:latin typeface="Tahoma" pitchFamily="34" charset="0"/>
                <a:ea typeface="Tahoma" pitchFamily="34" charset="0"/>
                <a:cs typeface="Tahoma" pitchFamily="34" charset="0"/>
              </a:rPr>
              <a:t> (P) Ltd Vs UOI </a:t>
            </a:r>
            <a:r>
              <a:rPr lang="en-US" sz="1600" b="1" dirty="0" smtClean="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2019 (29) G.S.T.L. 225 (</a:t>
            </a:r>
            <a:r>
              <a:rPr lang="en-US" sz="1600" dirty="0" err="1" smtClean="0">
                <a:latin typeface="Tahoma" pitchFamily="34" charset="0"/>
                <a:ea typeface="Tahoma" pitchFamily="34" charset="0"/>
                <a:cs typeface="Tahoma" pitchFamily="34" charset="0"/>
              </a:rPr>
              <a:t>Guj</a:t>
            </a:r>
            <a:r>
              <a:rPr lang="en-US" sz="1600" dirty="0" smtClean="0">
                <a:latin typeface="Tahoma" pitchFamily="34" charset="0"/>
                <a:ea typeface="Tahoma" pitchFamily="34" charset="0"/>
                <a:cs typeface="Tahoma" pitchFamily="34" charset="0"/>
              </a:rPr>
              <a:t>.) struck down Notification No. 20/2018-C.T. (Rate), dated 26-7-2018 and C.B.I. &amp; C. Circular No. 56/30/2018-GST, dated 24-8-2018 to the extent that it provided that the input tax credit lying unutilized in balance, after payment of tax for and up to 31-7-2018, on the inward supplies received up to 31-7-2018, shall lapse. </a:t>
            </a:r>
          </a:p>
          <a:p>
            <a:pPr>
              <a:spcAft>
                <a:spcPts val="600"/>
              </a:spcAft>
              <a:buFont typeface="Wingdings" pitchFamily="2" charset="2"/>
              <a:buChar char="v"/>
            </a:pPr>
            <a:r>
              <a:rPr lang="en-IN" sz="1600" dirty="0" smtClean="0">
                <a:latin typeface="Tahoma" pitchFamily="34" charset="0"/>
                <a:ea typeface="Tahoma" pitchFamily="34" charset="0"/>
                <a:cs typeface="Tahoma" pitchFamily="34" charset="0"/>
              </a:rPr>
              <a:t>This judgment can be referred to challenge </a:t>
            </a:r>
            <a:r>
              <a:rPr lang="en-US" sz="1600" dirty="0" smtClean="0">
                <a:latin typeface="Tahoma" pitchFamily="34" charset="0"/>
                <a:ea typeface="Tahoma" pitchFamily="34" charset="0"/>
                <a:cs typeface="Tahoma" pitchFamily="34" charset="0"/>
              </a:rPr>
              <a:t>Notification </a:t>
            </a:r>
            <a:r>
              <a:rPr lang="en-US" sz="1600" dirty="0" smtClean="0">
                <a:latin typeface="Tahoma" pitchFamily="34" charset="0"/>
                <a:ea typeface="Tahoma" pitchFamily="34" charset="0"/>
                <a:cs typeface="Tahoma" pitchFamily="34" charset="0"/>
              </a:rPr>
              <a:t>No. 03/2019-Central Tax (</a:t>
            </a:r>
            <a:r>
              <a:rPr lang="en-US" sz="1600" dirty="0" smtClean="0">
                <a:latin typeface="Tahoma" pitchFamily="34" charset="0"/>
                <a:ea typeface="Tahoma" pitchFamily="34" charset="0"/>
                <a:cs typeface="Tahoma" pitchFamily="34" charset="0"/>
              </a:rPr>
              <a:t>Rate) </a:t>
            </a:r>
            <a:r>
              <a:rPr lang="en-US" sz="1600" dirty="0" err="1" smtClean="0">
                <a:latin typeface="Tahoma" pitchFamily="34" charset="0"/>
                <a:ea typeface="Tahoma" pitchFamily="34" charset="0"/>
                <a:cs typeface="Tahoma" pitchFamily="34" charset="0"/>
              </a:rPr>
              <a:t>datedthe</a:t>
            </a:r>
            <a:r>
              <a:rPr lang="en-US" sz="1600" dirty="0" smtClean="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29th March, 2019 </a:t>
            </a:r>
            <a:r>
              <a:rPr lang="en-IN" sz="1600" dirty="0" smtClean="0">
                <a:latin typeface="Tahoma" pitchFamily="34" charset="0"/>
                <a:ea typeface="Tahoma" pitchFamily="34" charset="0"/>
                <a:cs typeface="Tahoma" pitchFamily="34" charset="0"/>
              </a:rPr>
              <a:t>asking for reversal of credit in order to opt for new rate of tax </a:t>
            </a:r>
            <a:r>
              <a:rPr lang="en-IN" sz="1600" dirty="0" err="1" smtClean="0">
                <a:latin typeface="Tahoma" pitchFamily="34" charset="0"/>
                <a:ea typeface="Tahoma" pitchFamily="34" charset="0"/>
                <a:cs typeface="Tahoma" pitchFamily="34" charset="0"/>
              </a:rPr>
              <a:t>w.e.f</a:t>
            </a:r>
            <a:r>
              <a:rPr lang="en-IN" sz="1600" dirty="0" smtClean="0">
                <a:latin typeface="Tahoma" pitchFamily="34" charset="0"/>
                <a:ea typeface="Tahoma" pitchFamily="34" charset="0"/>
                <a:cs typeface="Tahoma" pitchFamily="34" charset="0"/>
              </a:rPr>
              <a:t>. 01.04.2019. </a:t>
            </a:r>
          </a:p>
          <a:p>
            <a:pPr>
              <a:spcAft>
                <a:spcPts val="600"/>
              </a:spcAft>
              <a:buFont typeface="Wingdings" pitchFamily="2" charset="2"/>
              <a:buChar char="v"/>
            </a:pPr>
            <a:r>
              <a:rPr lang="en-IN" sz="1600" dirty="0" smtClean="0">
                <a:latin typeface="Tahoma" pitchFamily="34" charset="0"/>
                <a:ea typeface="Tahoma" pitchFamily="34" charset="0"/>
                <a:cs typeface="Tahoma" pitchFamily="34" charset="0"/>
              </a:rPr>
              <a:t> </a:t>
            </a:r>
            <a:r>
              <a:rPr lang="en-IN" sz="1600" dirty="0" smtClean="0">
                <a:latin typeface="Tahoma" pitchFamily="34" charset="0"/>
                <a:ea typeface="Tahoma" pitchFamily="34" charset="0"/>
                <a:cs typeface="Tahoma" pitchFamily="34" charset="0"/>
              </a:rPr>
              <a:t>The </a:t>
            </a:r>
            <a:r>
              <a:rPr lang="en-IN" sz="1600" dirty="0" err="1" smtClean="0">
                <a:latin typeface="Tahoma" pitchFamily="34" charset="0"/>
                <a:ea typeface="Tahoma" pitchFamily="34" charset="0"/>
                <a:cs typeface="Tahoma" pitchFamily="34" charset="0"/>
              </a:rPr>
              <a:t>Hon’ble</a:t>
            </a:r>
            <a:r>
              <a:rPr lang="en-IN" sz="1600" dirty="0" smtClean="0">
                <a:latin typeface="Tahoma" pitchFamily="34" charset="0"/>
                <a:ea typeface="Tahoma" pitchFamily="34" charset="0"/>
                <a:cs typeface="Tahoma" pitchFamily="34" charset="0"/>
              </a:rPr>
              <a:t> Bombay High Court in the case of </a:t>
            </a:r>
            <a:r>
              <a:rPr lang="en-IN" sz="1600" dirty="0" err="1" smtClean="0">
                <a:latin typeface="Tahoma" pitchFamily="34" charset="0"/>
                <a:ea typeface="Tahoma" pitchFamily="34" charset="0"/>
                <a:cs typeface="Tahoma" pitchFamily="34" charset="0"/>
              </a:rPr>
              <a:t>Bai</a:t>
            </a:r>
            <a:r>
              <a:rPr lang="en-IN" sz="1600" dirty="0" smtClean="0">
                <a:latin typeface="Tahoma" pitchFamily="34" charset="0"/>
                <a:ea typeface="Tahoma" pitchFamily="34" charset="0"/>
                <a:cs typeface="Tahoma" pitchFamily="34" charset="0"/>
              </a:rPr>
              <a:t> </a:t>
            </a:r>
            <a:r>
              <a:rPr lang="en-IN" sz="1600" dirty="0" err="1" smtClean="0">
                <a:latin typeface="Tahoma" pitchFamily="34" charset="0"/>
                <a:ea typeface="Tahoma" pitchFamily="34" charset="0"/>
                <a:cs typeface="Tahoma" pitchFamily="34" charset="0"/>
              </a:rPr>
              <a:t>Mamubai</a:t>
            </a:r>
            <a:r>
              <a:rPr lang="en-IN" sz="1600" dirty="0" smtClean="0">
                <a:latin typeface="Tahoma" pitchFamily="34" charset="0"/>
                <a:ea typeface="Tahoma" pitchFamily="34" charset="0"/>
                <a:cs typeface="Tahoma" pitchFamily="34" charset="0"/>
              </a:rPr>
              <a:t> Trust v. </a:t>
            </a:r>
            <a:r>
              <a:rPr lang="en-IN" sz="1600" dirty="0" err="1" smtClean="0">
                <a:latin typeface="Tahoma" pitchFamily="34" charset="0"/>
                <a:ea typeface="Tahoma" pitchFamily="34" charset="0"/>
                <a:cs typeface="Tahoma" pitchFamily="34" charset="0"/>
              </a:rPr>
              <a:t>Suchitra</a:t>
            </a:r>
            <a:r>
              <a:rPr lang="en-IN" sz="1600" dirty="0" smtClean="0">
                <a:latin typeface="Tahoma" pitchFamily="34" charset="0"/>
                <a:ea typeface="Tahoma" pitchFamily="34" charset="0"/>
                <a:cs typeface="Tahoma" pitchFamily="34" charset="0"/>
              </a:rPr>
              <a:t> reported in [2019] 109 taxmann.com 300 (Bombay</a:t>
            </a:r>
            <a:r>
              <a:rPr lang="en-IN" sz="1600" dirty="0" smtClean="0">
                <a:latin typeface="Tahoma" pitchFamily="34" charset="0"/>
                <a:ea typeface="Tahoma" pitchFamily="34" charset="0"/>
                <a:cs typeface="Tahoma" pitchFamily="34" charset="0"/>
              </a:rPr>
              <a:t>) has held that liquidated damages are not taxable under GST on the ground that </a:t>
            </a:r>
            <a:r>
              <a:rPr lang="en-IN" sz="1600" dirty="0" smtClean="0">
                <a:latin typeface="Tahoma" pitchFamily="34" charset="0"/>
                <a:ea typeface="Tahoma" pitchFamily="34" charset="0"/>
                <a:cs typeface="Tahoma" pitchFamily="34" charset="0"/>
              </a:rPr>
              <a:t>where no reciprocal relationship exists, and the plaintiff alleges violation of a legal right and seeks damages or compensation from a Court to make good the said violation (in closest possible monetary terms) it cannot be said that a 'supply' has taken place. </a:t>
            </a:r>
            <a:endParaRPr lang="en-IN" sz="1600" dirty="0" smtClean="0">
              <a:latin typeface="Tahoma" pitchFamily="34" charset="0"/>
              <a:ea typeface="Tahoma" pitchFamily="34" charset="0"/>
              <a:cs typeface="Tahoma" pitchFamily="34" charset="0"/>
            </a:endParaRPr>
          </a:p>
          <a:p>
            <a:pPr>
              <a:spcAft>
                <a:spcPts val="600"/>
              </a:spcAft>
              <a:buFont typeface="Wingdings" pitchFamily="2" charset="2"/>
              <a:buChar char="v"/>
            </a:pPr>
            <a:r>
              <a:rPr lang="en-US" sz="1600" dirty="0" smtClean="0">
                <a:latin typeface="Tahoma" pitchFamily="34" charset="0"/>
                <a:ea typeface="Tahoma" pitchFamily="34" charset="0"/>
                <a:cs typeface="Tahoma" pitchFamily="34" charset="0"/>
              </a:rPr>
              <a:t>The Madras High Court </a:t>
            </a:r>
            <a:r>
              <a:rPr lang="en-US" sz="1600" dirty="0" smtClean="0">
                <a:latin typeface="Tahoma" pitchFamily="34" charset="0"/>
                <a:ea typeface="Tahoma" pitchFamily="34" charset="0"/>
                <a:cs typeface="Tahoma" pitchFamily="34" charset="0"/>
              </a:rPr>
              <a:t>in Revenue </a:t>
            </a:r>
            <a:r>
              <a:rPr lang="en-US" sz="1600" dirty="0" smtClean="0">
                <a:latin typeface="Tahoma" pitchFamily="34" charset="0"/>
                <a:ea typeface="Tahoma" pitchFamily="34" charset="0"/>
                <a:cs typeface="Tahoma" pitchFamily="34" charset="0"/>
              </a:rPr>
              <a:t>Bar Association </a:t>
            </a:r>
            <a:r>
              <a:rPr lang="en-US" sz="1600" dirty="0" err="1" smtClean="0">
                <a:latin typeface="Tahoma" pitchFamily="34" charset="0"/>
                <a:ea typeface="Tahoma" pitchFamily="34" charset="0"/>
                <a:cs typeface="Tahoma" pitchFamily="34" charset="0"/>
              </a:rPr>
              <a:t>vs</a:t>
            </a:r>
            <a:r>
              <a:rPr lang="en-US" sz="1600" dirty="0" smtClean="0">
                <a:latin typeface="Tahoma" pitchFamily="34" charset="0"/>
                <a:ea typeface="Tahoma" pitchFamily="34" charset="0"/>
                <a:cs typeface="Tahoma" pitchFamily="34" charset="0"/>
              </a:rPr>
              <a:t> Union of </a:t>
            </a:r>
            <a:r>
              <a:rPr lang="en-US" sz="1600" dirty="0" smtClean="0">
                <a:latin typeface="Tahoma" pitchFamily="34" charset="0"/>
                <a:ea typeface="Tahoma" pitchFamily="34" charset="0"/>
                <a:cs typeface="Tahoma" pitchFamily="34" charset="0"/>
              </a:rPr>
              <a:t>India </a:t>
            </a:r>
            <a:r>
              <a:rPr lang="da-DK" sz="1600" dirty="0" smtClean="0">
                <a:latin typeface="Tahoma" pitchFamily="34" charset="0"/>
                <a:ea typeface="Tahoma" pitchFamily="34" charset="0"/>
                <a:cs typeface="Tahoma" pitchFamily="34" charset="0"/>
              </a:rPr>
              <a:t>2019 (30) G.S.T.L. 584 (Mad</a:t>
            </a:r>
            <a:r>
              <a:rPr lang="da-DK" sz="1600" dirty="0" smtClean="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has ruled </a:t>
            </a:r>
            <a:r>
              <a:rPr lang="en-US" sz="1600" dirty="0" smtClean="0">
                <a:latin typeface="Tahoma" pitchFamily="34" charset="0"/>
                <a:ea typeface="Tahoma" pitchFamily="34" charset="0"/>
                <a:cs typeface="Tahoma" pitchFamily="34" charset="0"/>
              </a:rPr>
              <a:t>that </a:t>
            </a:r>
            <a:r>
              <a:rPr lang="en-US" sz="1600" dirty="0" smtClean="0">
                <a:latin typeface="Tahoma" pitchFamily="34" charset="0"/>
                <a:ea typeface="Tahoma" pitchFamily="34" charset="0"/>
                <a:cs typeface="Tahoma" pitchFamily="34" charset="0"/>
              </a:rPr>
              <a:t>the constitution of GST Appellate Tribunal ( GSTAT ) is </a:t>
            </a:r>
            <a:r>
              <a:rPr lang="en-US" sz="1600" dirty="0" smtClean="0">
                <a:latin typeface="Tahoma" pitchFamily="34" charset="0"/>
                <a:ea typeface="Tahoma" pitchFamily="34" charset="0"/>
                <a:cs typeface="Tahoma" pitchFamily="34" charset="0"/>
              </a:rPr>
              <a:t>unconstitutional in the absence of judicial member. </a:t>
            </a:r>
          </a:p>
          <a:p>
            <a:pPr lvl="0">
              <a:spcAft>
                <a:spcPts val="600"/>
              </a:spcAft>
              <a:buFont typeface="Wingdings" pitchFamily="2" charset="2"/>
              <a:buChar char="v"/>
            </a:pPr>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Supreme Court in the case of Columbia Sportswear Company vs. Director of Income-tax, Bangalore) reported in (2012) 11 SCC 224 </a:t>
            </a:r>
            <a:r>
              <a:rPr lang="en-US" sz="1600" dirty="0" smtClean="0">
                <a:latin typeface="Tahoma" pitchFamily="34" charset="0"/>
                <a:ea typeface="Tahoma" pitchFamily="34" charset="0"/>
                <a:cs typeface="Tahoma" pitchFamily="34" charset="0"/>
              </a:rPr>
              <a:t>had held that </a:t>
            </a:r>
            <a:r>
              <a:rPr lang="en-US" sz="1600" dirty="0" smtClean="0">
                <a:latin typeface="Tahoma" pitchFamily="34" charset="0"/>
                <a:ea typeface="Tahoma" pitchFamily="34" charset="0"/>
                <a:cs typeface="Tahoma" pitchFamily="34" charset="0"/>
              </a:rPr>
              <a:t>Authority for Advance Ruling (AAR) is a tribunal within the meaning of the expression in Articles 136 and 227 of the Constitution. </a:t>
            </a:r>
          </a:p>
          <a:p>
            <a:pPr>
              <a:spcAft>
                <a:spcPts val="600"/>
              </a:spcAft>
              <a:buFont typeface="Wingdings" pitchFamily="2" charset="2"/>
              <a:buChar char="v"/>
            </a:pPr>
            <a:r>
              <a:rPr lang="en-US" sz="1600" dirty="0" smtClean="0">
                <a:latin typeface="Tahoma" pitchFamily="34" charset="0"/>
                <a:ea typeface="Tahoma" pitchFamily="34" charset="0"/>
                <a:cs typeface="Tahoma" pitchFamily="34" charset="0"/>
              </a:rPr>
              <a:t> Constitution of AAR is also under challenge in the absence of a judicial member. </a:t>
            </a:r>
            <a:r>
              <a:rPr lang="en-US" sz="1600" dirty="0" smtClean="0">
                <a:latin typeface="Tahoma" pitchFamily="34" charset="0"/>
                <a:ea typeface="Tahoma" pitchFamily="34" charset="0"/>
                <a:cs typeface="Tahoma" pitchFamily="34" charset="0"/>
              </a:rPr>
              <a:t/>
            </a:r>
            <a:br>
              <a:rPr lang="en-US" sz="1600" dirty="0" smtClean="0">
                <a:latin typeface="Tahoma" pitchFamily="34" charset="0"/>
                <a:ea typeface="Tahoma" pitchFamily="34" charset="0"/>
                <a:cs typeface="Tahoma" pitchFamily="34" charset="0"/>
              </a:rPr>
            </a:br>
            <a:endParaRPr lang="en-US" sz="1600" dirty="0" smtClean="0">
              <a:latin typeface="Tahoma" pitchFamily="34" charset="0"/>
              <a:ea typeface="Tahoma" pitchFamily="34" charset="0"/>
              <a:cs typeface="Tahoma" pitchFamily="34" charset="0"/>
            </a:endParaRPr>
          </a:p>
          <a:p>
            <a:pPr>
              <a:buFont typeface="Wingdings" pitchFamily="2" charset="2"/>
              <a:buChar char="v"/>
            </a:pPr>
            <a:endParaRPr lang="en-US" sz="16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4"/>
            <a:ext cx="8286808" cy="1464450"/>
          </a:xfrm>
        </p:spPr>
        <p:txBody>
          <a:bodyPr rtlCol="0">
            <a:noAutofit/>
          </a:bodyPr>
          <a:lstStyle/>
          <a:p>
            <a:pPr algn="ctr"/>
            <a:r>
              <a:rPr lang="en-US" sz="2800" dirty="0" smtClean="0"/>
              <a:t>JUDGMENTS ON SOME IMPORTANT </a:t>
            </a:r>
            <a:r>
              <a:rPr lang="en-US" sz="2800" dirty="0" smtClean="0"/>
              <a:t>ISSUES  </a:t>
            </a:r>
            <a:endParaRPr lang="en-US" sz="2800" b="1"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7</a:t>
            </a:fld>
            <a:endParaRPr lang="en-IN" altLang="en-US">
              <a:solidFill>
                <a:schemeClr val="bg1"/>
              </a:solidFill>
            </a:endParaRPr>
          </a:p>
        </p:txBody>
      </p:sp>
      <p:sp>
        <p:nvSpPr>
          <p:cNvPr id="8" name="Content Placeholder 2"/>
          <p:cNvSpPr txBox="1">
            <a:spLocks/>
          </p:cNvSpPr>
          <p:nvPr/>
        </p:nvSpPr>
        <p:spPr>
          <a:xfrm>
            <a:off x="0"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latin typeface="Tahoma" pitchFamily="34" charset="0"/>
              <a:ea typeface="Tahoma" pitchFamily="34" charset="0"/>
              <a:cs typeface="Tahoma" pitchFamily="34" charset="0"/>
            </a:endParaRPr>
          </a:p>
        </p:txBody>
      </p:sp>
      <p:sp>
        <p:nvSpPr>
          <p:cNvPr id="5" name="Rectangle 4"/>
          <p:cNvSpPr/>
          <p:nvPr/>
        </p:nvSpPr>
        <p:spPr>
          <a:xfrm>
            <a:off x="0" y="1500174"/>
            <a:ext cx="9144000" cy="5893921"/>
          </a:xfrm>
          <a:prstGeom prst="rect">
            <a:avLst/>
          </a:prstGeom>
        </p:spPr>
        <p:txBody>
          <a:bodyPr wrap="square">
            <a:spAutoFit/>
          </a:bodyPr>
          <a:lstStyle/>
          <a:p>
            <a:pPr>
              <a:spcAft>
                <a:spcPts val="600"/>
              </a:spcAft>
              <a:buFont typeface="Wingdings" pitchFamily="2" charset="2"/>
              <a:buChar char="v"/>
            </a:pPr>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Gujarat </a:t>
            </a:r>
            <a:r>
              <a:rPr lang="en-US" sz="1600" dirty="0" smtClean="0">
                <a:latin typeface="Tahoma" pitchFamily="34" charset="0"/>
                <a:ea typeface="Tahoma" pitchFamily="34" charset="0"/>
                <a:cs typeface="Tahoma" pitchFamily="34" charset="0"/>
              </a:rPr>
              <a:t>High Court </a:t>
            </a:r>
            <a:r>
              <a:rPr lang="en-US" sz="1600" dirty="0" smtClean="0">
                <a:latin typeface="Tahoma" pitchFamily="34" charset="0"/>
                <a:ea typeface="Tahoma" pitchFamily="34" charset="0"/>
                <a:cs typeface="Tahoma" pitchFamily="34" charset="0"/>
              </a:rPr>
              <a:t>in </a:t>
            </a:r>
            <a:r>
              <a:rPr lang="en-US" sz="1600" dirty="0" err="1" smtClean="0">
                <a:latin typeface="Tahoma" pitchFamily="34" charset="0"/>
                <a:ea typeface="Tahoma" pitchFamily="34" charset="0"/>
                <a:cs typeface="Tahoma" pitchFamily="34" charset="0"/>
              </a:rPr>
              <a:t>Mohit</a:t>
            </a:r>
            <a:r>
              <a:rPr lang="en-US" sz="1600" dirty="0" smtClean="0">
                <a:latin typeface="Tahoma" pitchFamily="34" charset="0"/>
                <a:ea typeface="Tahoma" pitchFamily="34" charset="0"/>
                <a:cs typeface="Tahoma" pitchFamily="34" charset="0"/>
              </a:rPr>
              <a:t> Minerals Pvt. Ltd. Vs </a:t>
            </a:r>
            <a:r>
              <a:rPr lang="en-US" sz="1600" dirty="0" smtClean="0">
                <a:latin typeface="Tahoma" pitchFamily="34" charset="0"/>
                <a:ea typeface="Tahoma" pitchFamily="34" charset="0"/>
                <a:cs typeface="Tahoma" pitchFamily="34" charset="0"/>
              </a:rPr>
              <a:t>UOI </a:t>
            </a:r>
            <a:r>
              <a:rPr lang="en-US" sz="1600" b="1" dirty="0" smtClean="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2020 (33) G.S.T.L. 321 (</a:t>
            </a:r>
            <a:r>
              <a:rPr lang="en-US" sz="1600" dirty="0" err="1" smtClean="0">
                <a:latin typeface="Tahoma" pitchFamily="34" charset="0"/>
                <a:ea typeface="Tahoma" pitchFamily="34" charset="0"/>
                <a:cs typeface="Tahoma" pitchFamily="34" charset="0"/>
              </a:rPr>
              <a:t>Guj</a:t>
            </a:r>
            <a:r>
              <a:rPr lang="en-US" sz="1600" dirty="0" smtClean="0">
                <a:latin typeface="Tahoma" pitchFamily="34" charset="0"/>
                <a:ea typeface="Tahoma" pitchFamily="34" charset="0"/>
                <a:cs typeface="Tahoma" pitchFamily="34" charset="0"/>
              </a:rPr>
              <a:t>.) </a:t>
            </a:r>
            <a:r>
              <a:rPr lang="en-IN" sz="1600" dirty="0" smtClean="0">
                <a:latin typeface="Tahoma" pitchFamily="34" charset="0"/>
                <a:ea typeface="Tahoma" pitchFamily="34" charset="0"/>
                <a:cs typeface="Tahoma" pitchFamily="34" charset="0"/>
              </a:rPr>
              <a:t>held </a:t>
            </a:r>
            <a:r>
              <a:rPr lang="en-IN" sz="1600" dirty="0" smtClean="0">
                <a:latin typeface="Tahoma" pitchFamily="34" charset="0"/>
                <a:ea typeface="Tahoma" pitchFamily="34" charset="0"/>
                <a:cs typeface="Tahoma" pitchFamily="34" charset="0"/>
              </a:rPr>
              <a:t>that the </a:t>
            </a:r>
            <a:r>
              <a:rPr lang="en-IN" sz="1600" dirty="0" smtClean="0">
                <a:latin typeface="Tahoma" pitchFamily="34" charset="0"/>
                <a:ea typeface="Tahoma" pitchFamily="34" charset="0"/>
                <a:cs typeface="Tahoma" pitchFamily="34" charset="0"/>
              </a:rPr>
              <a:t>Notifications </a:t>
            </a:r>
            <a:r>
              <a:rPr lang="en-IN" sz="1600" dirty="0" smtClean="0">
                <a:latin typeface="Tahoma" pitchFamily="34" charset="0"/>
                <a:ea typeface="Tahoma" pitchFamily="34" charset="0"/>
                <a:cs typeface="Tahoma" pitchFamily="34" charset="0"/>
              </a:rPr>
              <a:t>levying tax on supply of ocean freight service and making the importer of goods as the person liable for paying the tax are unconstitutional as there is no statutory sanction for levy and collection of such tax</a:t>
            </a:r>
            <a:r>
              <a:rPr lang="en-IN" sz="1600" dirty="0" smtClean="0">
                <a:latin typeface="Tahoma" pitchFamily="34" charset="0"/>
                <a:ea typeface="Tahoma" pitchFamily="34" charset="0"/>
                <a:cs typeface="Tahoma" pitchFamily="34" charset="0"/>
              </a:rPr>
              <a:t>. </a:t>
            </a:r>
          </a:p>
          <a:p>
            <a:pPr>
              <a:spcAft>
                <a:spcPts val="600"/>
              </a:spcAft>
              <a:buFont typeface="Wingdings" pitchFamily="2" charset="2"/>
              <a:buChar char="v"/>
            </a:pPr>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Gujarat High Court </a:t>
            </a:r>
            <a:r>
              <a:rPr lang="en-US" sz="1600" dirty="0" smtClean="0">
                <a:latin typeface="Tahoma" pitchFamily="34" charset="0"/>
                <a:ea typeface="Tahoma" pitchFamily="34" charset="0"/>
                <a:cs typeface="Tahoma" pitchFamily="34" charset="0"/>
              </a:rPr>
              <a:t>in AAP </a:t>
            </a:r>
            <a:r>
              <a:rPr lang="en-US" sz="1600" dirty="0" smtClean="0">
                <a:latin typeface="Tahoma" pitchFamily="34" charset="0"/>
                <a:ea typeface="Tahoma" pitchFamily="34" charset="0"/>
                <a:cs typeface="Tahoma" pitchFamily="34" charset="0"/>
              </a:rPr>
              <a:t>and Co </a:t>
            </a:r>
            <a:r>
              <a:rPr lang="en-US" sz="1600" dirty="0" smtClean="0">
                <a:latin typeface="Tahoma" pitchFamily="34" charset="0"/>
                <a:ea typeface="Tahoma" pitchFamily="34" charset="0"/>
                <a:cs typeface="Tahoma" pitchFamily="34" charset="0"/>
              </a:rPr>
              <a:t>Vs </a:t>
            </a:r>
            <a:r>
              <a:rPr lang="en-US" sz="1600" dirty="0" smtClean="0">
                <a:latin typeface="Tahoma" pitchFamily="34" charset="0"/>
                <a:ea typeface="Tahoma" pitchFamily="34" charset="0"/>
                <a:cs typeface="Tahoma" pitchFamily="34" charset="0"/>
              </a:rPr>
              <a:t>UOI </a:t>
            </a:r>
            <a:r>
              <a:rPr lang="en-US" sz="1600" dirty="0" smtClean="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2019 (26) G.S.T.L. 481 (</a:t>
            </a:r>
            <a:r>
              <a:rPr lang="en-US" sz="1600" dirty="0" err="1" smtClean="0">
                <a:latin typeface="Tahoma" pitchFamily="34" charset="0"/>
                <a:ea typeface="Tahoma" pitchFamily="34" charset="0"/>
                <a:cs typeface="Tahoma" pitchFamily="34" charset="0"/>
              </a:rPr>
              <a:t>Guj</a:t>
            </a:r>
            <a:r>
              <a:rPr lang="en-US" sz="1600" dirty="0" smtClean="0">
                <a:latin typeface="Tahoma" pitchFamily="34" charset="0"/>
                <a:ea typeface="Tahoma" pitchFamily="34" charset="0"/>
                <a:cs typeface="Tahoma" pitchFamily="34" charset="0"/>
              </a:rPr>
              <a:t>.) had </a:t>
            </a:r>
            <a:r>
              <a:rPr lang="en-US" sz="1600" dirty="0" smtClean="0">
                <a:latin typeface="Tahoma" pitchFamily="34" charset="0"/>
                <a:ea typeface="Tahoma" pitchFamily="34" charset="0"/>
                <a:cs typeface="Tahoma" pitchFamily="34" charset="0"/>
              </a:rPr>
              <a:t>set aside the press release dated 18th October 2018 as the same found to be illegal to the extent that its para-3 purports to clarify that the last date for availing input tax credit relating to the invoices issued during the period from July 2017 to March 2018 is the last date for the filing of return in Form GSTR-3B. Monthly return GSTR-3B is not a substitute of monthly return GSTR-3 </a:t>
            </a:r>
            <a:r>
              <a:rPr lang="en-US" sz="1600" dirty="0" smtClean="0">
                <a:latin typeface="Tahoma" pitchFamily="34" charset="0"/>
                <a:ea typeface="Tahoma" pitchFamily="34" charset="0"/>
                <a:cs typeface="Tahoma" pitchFamily="34" charset="0"/>
              </a:rPr>
              <a:t>and it is not a return under Section </a:t>
            </a:r>
            <a:r>
              <a:rPr lang="en-US" sz="1600" dirty="0" smtClean="0">
                <a:latin typeface="Tahoma" pitchFamily="34" charset="0"/>
                <a:ea typeface="Tahoma" pitchFamily="34" charset="0"/>
                <a:cs typeface="Tahoma" pitchFamily="34" charset="0"/>
              </a:rPr>
              <a:t>39(1) of Central Goods and Services Tax Act, 2017 read with Rule 61(1) of Central Goods and Services Tax Rules, 2017 </a:t>
            </a:r>
            <a:r>
              <a:rPr lang="en-US" sz="1600" dirty="0" smtClean="0">
                <a:latin typeface="Tahoma" pitchFamily="34" charset="0"/>
                <a:ea typeface="Tahoma" pitchFamily="34" charset="0"/>
                <a:cs typeface="Tahoma" pitchFamily="34" charset="0"/>
              </a:rPr>
              <a:t>. SC has stayed this judgment and Rule 61(5) has retrospectively amended to provide that GSTR 3B is a return under Section 39(1). </a:t>
            </a:r>
          </a:p>
          <a:p>
            <a:pPr>
              <a:spcAft>
                <a:spcPts val="600"/>
              </a:spcAft>
              <a:buFont typeface="Wingdings" pitchFamily="2" charset="2"/>
              <a:buChar char="v"/>
            </a:pPr>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Madras High Court </a:t>
            </a:r>
            <a:r>
              <a:rPr lang="en-US" sz="1600" dirty="0" smtClean="0">
                <a:latin typeface="Tahoma" pitchFamily="34" charset="0"/>
                <a:ea typeface="Tahoma" pitchFamily="34" charset="0"/>
                <a:cs typeface="Tahoma" pitchFamily="34" charset="0"/>
              </a:rPr>
              <a:t>in Sutherland Global Services Pvt. Ltd. Vs </a:t>
            </a:r>
            <a:r>
              <a:rPr lang="en-US" sz="1600" dirty="0" err="1" smtClean="0">
                <a:latin typeface="Tahoma" pitchFamily="34" charset="0"/>
                <a:ea typeface="Tahoma" pitchFamily="34" charset="0"/>
                <a:cs typeface="Tahoma" pitchFamily="34" charset="0"/>
              </a:rPr>
              <a:t>Asstt</a:t>
            </a:r>
            <a:r>
              <a:rPr lang="en-US" sz="1600" dirty="0" smtClean="0">
                <a:latin typeface="Tahoma" pitchFamily="34" charset="0"/>
                <a:ea typeface="Tahoma" pitchFamily="34" charset="0"/>
                <a:cs typeface="Tahoma" pitchFamily="34" charset="0"/>
              </a:rPr>
              <a:t>. </a:t>
            </a:r>
            <a:r>
              <a:rPr lang="en-US" sz="1600" dirty="0" err="1" smtClean="0">
                <a:latin typeface="Tahoma" pitchFamily="34" charset="0"/>
                <a:ea typeface="Tahoma" pitchFamily="34" charset="0"/>
                <a:cs typeface="Tahoma" pitchFamily="34" charset="0"/>
              </a:rPr>
              <a:t>Commr</a:t>
            </a:r>
            <a:r>
              <a:rPr lang="en-US" sz="1600" dirty="0" smtClean="0">
                <a:latin typeface="Tahoma" pitchFamily="34" charset="0"/>
                <a:ea typeface="Tahoma" pitchFamily="34" charset="0"/>
                <a:cs typeface="Tahoma" pitchFamily="34" charset="0"/>
              </a:rPr>
              <a:t>. of </a:t>
            </a:r>
            <a:r>
              <a:rPr lang="en-US" sz="1600" dirty="0" smtClean="0">
                <a:latin typeface="Tahoma" pitchFamily="34" charset="0"/>
                <a:ea typeface="Tahoma" pitchFamily="34" charset="0"/>
                <a:cs typeface="Tahoma" pitchFamily="34" charset="0"/>
              </a:rPr>
              <a:t>CGST </a:t>
            </a:r>
            <a:r>
              <a:rPr lang="en-US" sz="1600" dirty="0" smtClean="0">
                <a:latin typeface="Tahoma" pitchFamily="34" charset="0"/>
                <a:ea typeface="Tahoma" pitchFamily="34" charset="0"/>
                <a:cs typeface="Tahoma" pitchFamily="34" charset="0"/>
              </a:rPr>
              <a:t>and C</a:t>
            </a:r>
            <a:r>
              <a:rPr lang="en-US" sz="1600" dirty="0" smtClean="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Ex., Chennai - </a:t>
            </a:r>
            <a:r>
              <a:rPr lang="da-DK" sz="1600" dirty="0" smtClean="0">
                <a:latin typeface="Tahoma" pitchFamily="34" charset="0"/>
                <a:ea typeface="Tahoma" pitchFamily="34" charset="0"/>
                <a:cs typeface="Tahoma" pitchFamily="34" charset="0"/>
              </a:rPr>
              <a:t>2019 </a:t>
            </a:r>
            <a:r>
              <a:rPr lang="da-DK" sz="1600" dirty="0" smtClean="0">
                <a:latin typeface="Tahoma" pitchFamily="34" charset="0"/>
                <a:ea typeface="Tahoma" pitchFamily="34" charset="0"/>
                <a:cs typeface="Tahoma" pitchFamily="34" charset="0"/>
              </a:rPr>
              <a:t>(30) G.S.T.L. 628 (Mad</a:t>
            </a:r>
            <a:r>
              <a:rPr lang="da-DK" sz="1600" dirty="0" smtClean="0">
                <a:latin typeface="Tahoma" pitchFamily="34" charset="0"/>
                <a:ea typeface="Tahoma" pitchFamily="34" charset="0"/>
                <a:cs typeface="Tahoma" pitchFamily="34" charset="0"/>
              </a:rPr>
              <a:t>.) has </a:t>
            </a:r>
            <a:r>
              <a:rPr lang="en-US" sz="1600" dirty="0" smtClean="0">
                <a:latin typeface="Tahoma" pitchFamily="34" charset="0"/>
                <a:ea typeface="Tahoma" pitchFamily="34" charset="0"/>
                <a:cs typeface="Tahoma" pitchFamily="34" charset="0"/>
              </a:rPr>
              <a:t>allowed </a:t>
            </a:r>
            <a:r>
              <a:rPr lang="en-US" sz="1600" dirty="0" smtClean="0">
                <a:latin typeface="Tahoma" pitchFamily="34" charset="0"/>
                <a:ea typeface="Tahoma" pitchFamily="34" charset="0"/>
                <a:cs typeface="Tahoma" pitchFamily="34" charset="0"/>
              </a:rPr>
              <a:t>the Transitional Credit of Education </a:t>
            </a:r>
            <a:r>
              <a:rPr lang="en-US" sz="1600" dirty="0" err="1" smtClean="0">
                <a:latin typeface="Tahoma" pitchFamily="34" charset="0"/>
                <a:ea typeface="Tahoma" pitchFamily="34" charset="0"/>
                <a:cs typeface="Tahoma" pitchFamily="34" charset="0"/>
              </a:rPr>
              <a:t>Cess</a:t>
            </a:r>
            <a:r>
              <a:rPr lang="en-US" sz="1600" dirty="0" smtClean="0">
                <a:latin typeface="Tahoma" pitchFamily="34" charset="0"/>
                <a:ea typeface="Tahoma" pitchFamily="34" charset="0"/>
                <a:cs typeface="Tahoma" pitchFamily="34" charset="0"/>
              </a:rPr>
              <a:t>, Secondary and Higher Education </a:t>
            </a:r>
            <a:r>
              <a:rPr lang="en-US" sz="1600" dirty="0" err="1" smtClean="0">
                <a:latin typeface="Tahoma" pitchFamily="34" charset="0"/>
                <a:ea typeface="Tahoma" pitchFamily="34" charset="0"/>
                <a:cs typeface="Tahoma" pitchFamily="34" charset="0"/>
              </a:rPr>
              <a:t>Cess</a:t>
            </a:r>
            <a:r>
              <a:rPr lang="en-US" sz="1600" dirty="0" smtClean="0">
                <a:latin typeface="Tahoma" pitchFamily="34" charset="0"/>
                <a:ea typeface="Tahoma" pitchFamily="34" charset="0"/>
                <a:cs typeface="Tahoma" pitchFamily="34" charset="0"/>
              </a:rPr>
              <a:t> and </a:t>
            </a:r>
            <a:r>
              <a:rPr lang="en-US" sz="1600" dirty="0" err="1" smtClean="0">
                <a:latin typeface="Tahoma" pitchFamily="34" charset="0"/>
                <a:ea typeface="Tahoma" pitchFamily="34" charset="0"/>
                <a:cs typeface="Tahoma" pitchFamily="34" charset="0"/>
              </a:rPr>
              <a:t>Krishi</a:t>
            </a:r>
            <a:r>
              <a:rPr lang="en-US" sz="1600" dirty="0" smtClean="0">
                <a:latin typeface="Tahoma" pitchFamily="34" charset="0"/>
                <a:ea typeface="Tahoma" pitchFamily="34" charset="0"/>
                <a:cs typeface="Tahoma" pitchFamily="34" charset="0"/>
              </a:rPr>
              <a:t> </a:t>
            </a:r>
            <a:r>
              <a:rPr lang="en-US" sz="1600" dirty="0" err="1" smtClean="0">
                <a:latin typeface="Tahoma" pitchFamily="34" charset="0"/>
                <a:ea typeface="Tahoma" pitchFamily="34" charset="0"/>
                <a:cs typeface="Tahoma" pitchFamily="34" charset="0"/>
              </a:rPr>
              <a:t>Kalyan</a:t>
            </a:r>
            <a:r>
              <a:rPr lang="en-US" sz="1600" dirty="0" smtClean="0">
                <a:latin typeface="Tahoma" pitchFamily="34" charset="0"/>
                <a:ea typeface="Tahoma" pitchFamily="34" charset="0"/>
                <a:cs typeface="Tahoma" pitchFamily="34" charset="0"/>
              </a:rPr>
              <a:t> </a:t>
            </a:r>
            <a:r>
              <a:rPr lang="en-US" sz="1600" dirty="0" err="1" smtClean="0">
                <a:latin typeface="Tahoma" pitchFamily="34" charset="0"/>
                <a:ea typeface="Tahoma" pitchFamily="34" charset="0"/>
                <a:cs typeface="Tahoma" pitchFamily="34" charset="0"/>
              </a:rPr>
              <a:t>Cess</a:t>
            </a:r>
            <a:r>
              <a:rPr lang="en-US" sz="1600" dirty="0" smtClean="0">
                <a:latin typeface="Tahoma" pitchFamily="34" charset="0"/>
                <a:ea typeface="Tahoma" pitchFamily="34" charset="0"/>
                <a:cs typeface="Tahoma" pitchFamily="34" charset="0"/>
              </a:rPr>
              <a:t> into the Goods and Services Tax ( GST </a:t>
            </a:r>
            <a:r>
              <a:rPr lang="en-US" sz="1600" dirty="0" smtClean="0">
                <a:latin typeface="Tahoma" pitchFamily="34" charset="0"/>
                <a:ea typeface="Tahoma" pitchFamily="34" charset="0"/>
                <a:cs typeface="Tahoma" pitchFamily="34" charset="0"/>
              </a:rPr>
              <a:t>). </a:t>
            </a:r>
          </a:p>
          <a:p>
            <a:pPr>
              <a:spcAft>
                <a:spcPts val="600"/>
              </a:spcAft>
              <a:buFont typeface="Wingdings" pitchFamily="2" charset="2"/>
              <a:buChar char="v"/>
            </a:pPr>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a:t>
            </a:r>
            <a:r>
              <a:rPr lang="en-US" sz="1600" dirty="0" err="1" smtClean="0">
                <a:latin typeface="Tahoma" pitchFamily="34" charset="0"/>
                <a:ea typeface="Tahoma" pitchFamily="34" charset="0"/>
                <a:cs typeface="Tahoma" pitchFamily="34" charset="0"/>
              </a:rPr>
              <a:t>Orrisa</a:t>
            </a:r>
            <a:r>
              <a:rPr lang="en-US" sz="1600" dirty="0" smtClean="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High </a:t>
            </a:r>
            <a:r>
              <a:rPr lang="en-US" sz="1600" dirty="0" smtClean="0">
                <a:latin typeface="Tahoma" pitchFamily="34" charset="0"/>
                <a:ea typeface="Tahoma" pitchFamily="34" charset="0"/>
                <a:cs typeface="Tahoma" pitchFamily="34" charset="0"/>
              </a:rPr>
              <a:t>Court in </a:t>
            </a:r>
            <a:r>
              <a:rPr lang="en-IN" sz="1600" dirty="0" smtClean="0">
                <a:latin typeface="Tahoma" pitchFamily="34" charset="0"/>
                <a:ea typeface="Tahoma" pitchFamily="34" charset="0"/>
                <a:cs typeface="Tahoma" pitchFamily="34" charset="0"/>
              </a:rPr>
              <a:t>Safari Retreats (P.) Ltd. v. Chief Commissioner of CGST [2019] 105 taxmann.com 324 (Orissa</a:t>
            </a:r>
            <a:r>
              <a:rPr lang="en-IN" sz="1600" dirty="0" smtClean="0">
                <a:latin typeface="Tahoma" pitchFamily="34" charset="0"/>
                <a:ea typeface="Tahoma" pitchFamily="34" charset="0"/>
                <a:cs typeface="Tahoma" pitchFamily="34" charset="0"/>
              </a:rPr>
              <a:t>) allowed </a:t>
            </a:r>
            <a:r>
              <a:rPr lang="en-IN" sz="1600" dirty="0" smtClean="0">
                <a:latin typeface="Tahoma" pitchFamily="34" charset="0"/>
                <a:ea typeface="Tahoma" pitchFamily="34" charset="0"/>
                <a:cs typeface="Tahoma" pitchFamily="34" charset="0"/>
              </a:rPr>
              <a:t>ITC on goods/services used in construction of mall </a:t>
            </a:r>
            <a:r>
              <a:rPr lang="en-IN" sz="1600" dirty="0" smtClean="0">
                <a:latin typeface="Tahoma" pitchFamily="34" charset="0"/>
                <a:ea typeface="Tahoma" pitchFamily="34" charset="0"/>
                <a:cs typeface="Tahoma" pitchFamily="34" charset="0"/>
              </a:rPr>
              <a:t>to </a:t>
            </a:r>
            <a:r>
              <a:rPr lang="en-IN" sz="1600" dirty="0" smtClean="0">
                <a:latin typeface="Tahoma" pitchFamily="34" charset="0"/>
                <a:ea typeface="Tahoma" pitchFamily="34" charset="0"/>
                <a:cs typeface="Tahoma" pitchFamily="34" charset="0"/>
              </a:rPr>
              <a:t>be used against GST payable on rental </a:t>
            </a:r>
            <a:r>
              <a:rPr lang="en-IN" sz="1600" dirty="0" smtClean="0">
                <a:latin typeface="Tahoma" pitchFamily="34" charset="0"/>
                <a:ea typeface="Tahoma" pitchFamily="34" charset="0"/>
                <a:cs typeface="Tahoma" pitchFamily="34" charset="0"/>
              </a:rPr>
              <a:t>income. </a:t>
            </a:r>
          </a:p>
          <a:p>
            <a:endParaRPr lang="en-US" sz="1600" dirty="0" smtClean="0">
              <a:latin typeface="Tahoma" pitchFamily="34" charset="0"/>
              <a:ea typeface="Tahoma" pitchFamily="34" charset="0"/>
              <a:cs typeface="Tahoma" pitchFamily="34" charset="0"/>
            </a:endParaRPr>
          </a:p>
          <a:p>
            <a:pPr>
              <a:spcAft>
                <a:spcPts val="600"/>
              </a:spcAft>
              <a:buFont typeface="Wingdings" pitchFamily="2" charset="2"/>
              <a:buChar char="v"/>
            </a:pPr>
            <a:endParaRPr lang="en-US" sz="1600" dirty="0" smtClean="0">
              <a:latin typeface="Tahoma" pitchFamily="34" charset="0"/>
              <a:ea typeface="Tahoma" pitchFamily="34" charset="0"/>
              <a:cs typeface="Tahoma" pitchFamily="34" charset="0"/>
            </a:endParaRPr>
          </a:p>
          <a:p>
            <a:pPr>
              <a:buFont typeface="Wingdings" pitchFamily="2" charset="2"/>
              <a:buChar char="v"/>
            </a:pPr>
            <a:endParaRPr lang="en-US" sz="16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4"/>
            <a:ext cx="8286808" cy="1464450"/>
          </a:xfrm>
        </p:spPr>
        <p:txBody>
          <a:bodyPr rtlCol="0">
            <a:noAutofit/>
          </a:bodyPr>
          <a:lstStyle/>
          <a:p>
            <a:pPr algn="ctr"/>
            <a:r>
              <a:rPr lang="en-US" sz="2800" dirty="0" smtClean="0"/>
              <a:t>CONTEMPORARY AND/OR CONTENTIOUS ISSUES IN GST WHICH CAN BE REDRESSED THROUGH WRIT PETITION BEFORE HIGH COURT </a:t>
            </a:r>
            <a:endParaRPr lang="en-US" sz="2800" b="1"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8</a:t>
            </a:fld>
            <a:endParaRPr lang="en-IN" altLang="en-US">
              <a:solidFill>
                <a:schemeClr val="bg1"/>
              </a:solidFill>
            </a:endParaRPr>
          </a:p>
        </p:txBody>
      </p:sp>
      <p:sp>
        <p:nvSpPr>
          <p:cNvPr id="8" name="Content Placeholder 2"/>
          <p:cNvSpPr txBox="1">
            <a:spLocks/>
          </p:cNvSpPr>
          <p:nvPr/>
        </p:nvSpPr>
        <p:spPr>
          <a:xfrm>
            <a:off x="0"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US" sz="1600" dirty="0" smtClean="0">
                <a:latin typeface="Tahoma" pitchFamily="34" charset="0"/>
                <a:ea typeface="Tahoma" pitchFamily="34" charset="0"/>
                <a:cs typeface="Tahoma" pitchFamily="34" charset="0"/>
              </a:rPr>
              <a:t>Pending </a:t>
            </a:r>
            <a:r>
              <a:rPr lang="en-US" sz="1600" dirty="0" smtClean="0">
                <a:latin typeface="Tahoma" pitchFamily="34" charset="0"/>
                <a:ea typeface="Tahoma" pitchFamily="34" charset="0"/>
                <a:cs typeface="Tahoma" pitchFamily="34" charset="0"/>
              </a:rPr>
              <a:t>refund of ITC arising on account of export or inverted tax structure; </a:t>
            </a:r>
          </a:p>
          <a:p>
            <a:pPr algn="l">
              <a:buFont typeface="Wingdings" pitchFamily="2" charset="2"/>
              <a:buChar char="v"/>
            </a:pPr>
            <a:r>
              <a:rPr lang="en-US" sz="1600" dirty="0" smtClean="0">
                <a:latin typeface="Tahoma" pitchFamily="34" charset="0"/>
                <a:ea typeface="Tahoma" pitchFamily="34" charset="0"/>
                <a:cs typeface="Tahoma" pitchFamily="34" charset="0"/>
              </a:rPr>
              <a:t> </a:t>
            </a:r>
            <a:r>
              <a:rPr lang="en-US" sz="1600" dirty="0" err="1" smtClean="0">
                <a:latin typeface="Tahoma" pitchFamily="34" charset="0"/>
                <a:ea typeface="Tahoma" pitchFamily="34" charset="0"/>
                <a:cs typeface="Tahoma" pitchFamily="34" charset="0"/>
              </a:rPr>
              <a:t>Recredit</a:t>
            </a:r>
            <a:r>
              <a:rPr lang="en-US" sz="1600" dirty="0" smtClean="0">
                <a:latin typeface="Tahoma" pitchFamily="34" charset="0"/>
                <a:ea typeface="Tahoma" pitchFamily="34" charset="0"/>
                <a:cs typeface="Tahoma" pitchFamily="34" charset="0"/>
              </a:rPr>
              <a:t> of rejected refund of ITC arising on account of export or inverted tax structure; </a:t>
            </a:r>
          </a:p>
          <a:p>
            <a:pPr algn="l">
              <a:buFont typeface="Wingdings" pitchFamily="2" charset="2"/>
              <a:buChar char="v"/>
            </a:pPr>
            <a:r>
              <a:rPr lang="en-US" sz="1600" dirty="0" smtClean="0">
                <a:latin typeface="Tahoma" pitchFamily="34" charset="0"/>
                <a:ea typeface="Tahoma" pitchFamily="34" charset="0"/>
                <a:cs typeface="Tahoma" pitchFamily="34" charset="0"/>
              </a:rPr>
              <a:t> Interest or compensation on delayed refund of ITC arising on account of export or inverted tax structure;</a:t>
            </a:r>
          </a:p>
          <a:p>
            <a:pPr algn="l">
              <a:buFont typeface="Wingdings" pitchFamily="2" charset="2"/>
              <a:buChar char="v"/>
            </a:pPr>
            <a:r>
              <a:rPr lang="en-US" sz="1600" dirty="0" smtClean="0">
                <a:latin typeface="Tahoma" pitchFamily="34" charset="0"/>
                <a:ea typeface="Tahoma" pitchFamily="34" charset="0"/>
                <a:cs typeface="Tahoma" pitchFamily="34" charset="0"/>
              </a:rPr>
              <a:t>Challenge to </a:t>
            </a:r>
            <a:r>
              <a:rPr lang="en-US" sz="1600" dirty="0" err="1" smtClean="0">
                <a:latin typeface="Tahoma" pitchFamily="34" charset="0"/>
                <a:ea typeface="Tahoma" pitchFamily="34" charset="0"/>
                <a:cs typeface="Tahoma" pitchFamily="34" charset="0"/>
              </a:rPr>
              <a:t>vires</a:t>
            </a:r>
            <a:r>
              <a:rPr lang="en-US" sz="1600" dirty="0" smtClean="0">
                <a:latin typeface="Tahoma" pitchFamily="34" charset="0"/>
                <a:ea typeface="Tahoma" pitchFamily="34" charset="0"/>
                <a:cs typeface="Tahoma" pitchFamily="34" charset="0"/>
              </a:rPr>
              <a:t> of Rule 89(5) of the CGST Rules, which does not allow refund of ITC on input services and capital goods in the case of inverted tax structure</a:t>
            </a:r>
          </a:p>
          <a:p>
            <a:pPr algn="l">
              <a:buFont typeface="Wingdings" pitchFamily="2" charset="2"/>
              <a:buChar char="v"/>
            </a:pPr>
            <a:r>
              <a:rPr lang="en-US" sz="1600" dirty="0" smtClean="0">
                <a:latin typeface="Tahoma" pitchFamily="34" charset="0"/>
                <a:ea typeface="Tahoma" pitchFamily="34" charset="0"/>
                <a:cs typeface="Tahoma" pitchFamily="34" charset="0"/>
              </a:rPr>
              <a:t>Challenge to </a:t>
            </a:r>
            <a:r>
              <a:rPr lang="en-US" sz="1600" dirty="0" err="1" smtClean="0">
                <a:latin typeface="Tahoma" pitchFamily="34" charset="0"/>
                <a:ea typeface="Tahoma" pitchFamily="34" charset="0"/>
                <a:cs typeface="Tahoma" pitchFamily="34" charset="0"/>
              </a:rPr>
              <a:t>vires</a:t>
            </a:r>
            <a:r>
              <a:rPr lang="en-US" sz="1600" dirty="0" smtClean="0">
                <a:latin typeface="Tahoma" pitchFamily="34" charset="0"/>
                <a:ea typeface="Tahoma" pitchFamily="34" charset="0"/>
                <a:cs typeface="Tahoma" pitchFamily="34" charset="0"/>
              </a:rPr>
              <a:t> of Rule 89(4) of the CGST Rules, which does not allow refund of ITC on capital goods in the case of exports;</a:t>
            </a:r>
          </a:p>
          <a:p>
            <a:pPr algn="l">
              <a:buFont typeface="Wingdings" pitchFamily="2" charset="2"/>
              <a:buChar char="v"/>
            </a:pPr>
            <a:r>
              <a:rPr lang="en-US" sz="1600" dirty="0" smtClean="0">
                <a:latin typeface="Tahoma" pitchFamily="34" charset="0"/>
                <a:ea typeface="Tahoma" pitchFamily="34" charset="0"/>
                <a:cs typeface="Tahoma" pitchFamily="34" charset="0"/>
              </a:rPr>
              <a:t>Constitutional validity of Notifications and Circulars levying GST after 01.03.2019 on development rights on unsold stock on the date of issue of completion certificate under reverse charge mechanism on the developer; </a:t>
            </a:r>
          </a:p>
          <a:p>
            <a:pPr algn="l">
              <a:buFont typeface="Wingdings" pitchFamily="2" charset="2"/>
              <a:buChar char="v"/>
            </a:pPr>
            <a:r>
              <a:rPr lang="en-US" sz="1600" dirty="0" smtClean="0">
                <a:latin typeface="Tahoma" pitchFamily="34" charset="0"/>
                <a:ea typeface="Tahoma" pitchFamily="34" charset="0"/>
                <a:cs typeface="Tahoma" pitchFamily="34" charset="0"/>
              </a:rPr>
              <a:t> Constitutional validity of Notifications and Circulars levying GST on development rights prior to 01.03.2019 on the landowner; </a:t>
            </a:r>
          </a:p>
          <a:p>
            <a:pPr algn="l">
              <a:buFont typeface="Wingdings" pitchFamily="2" charset="2"/>
              <a:buChar char="v"/>
            </a:pPr>
            <a:r>
              <a:rPr lang="en-US" sz="1600" dirty="0" smtClean="0">
                <a:latin typeface="Tahoma" pitchFamily="34" charset="0"/>
                <a:ea typeface="Tahoma" pitchFamily="34" charset="0"/>
                <a:cs typeface="Tahoma" pitchFamily="34" charset="0"/>
              </a:rPr>
              <a:t> Any issues arising out of technical glitches on the common portal. </a:t>
            </a:r>
          </a:p>
          <a:p>
            <a:pPr algn="l">
              <a:buFont typeface="Wingdings" pitchFamily="2" charset="2"/>
              <a:buChar char="v"/>
            </a:pPr>
            <a:r>
              <a:rPr lang="en-US" sz="1600" dirty="0" smtClean="0">
                <a:latin typeface="Tahoma" pitchFamily="34" charset="0"/>
                <a:ea typeface="Tahoma" pitchFamily="34" charset="0"/>
                <a:cs typeface="Tahoma" pitchFamily="34" charset="0"/>
              </a:rPr>
              <a:t> Constitutional validity of Section 16(2)(c) of the CGST Act which seeks to deny ITC to a buyer of goods or services, if the tax charged in respect of supply of goods or services has not been actually paid to the Government by the supplier of goods or services; </a:t>
            </a:r>
          </a:p>
        </p:txBody>
      </p:sp>
    </p:spTree>
    <p:extLst>
      <p:ext uri="{BB962C8B-B14F-4D97-AF65-F5344CB8AC3E}">
        <p14:creationId xmlns:p14="http://schemas.microsoft.com/office/powerpoint/2010/main" xmlns="" val="404965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4"/>
            <a:ext cx="8286808" cy="1464450"/>
          </a:xfrm>
        </p:spPr>
        <p:txBody>
          <a:bodyPr rtlCol="0">
            <a:noAutofit/>
          </a:bodyPr>
          <a:lstStyle/>
          <a:p>
            <a:pPr algn="ctr"/>
            <a:r>
              <a:rPr lang="en-US" sz="2800" dirty="0" smtClean="0"/>
              <a:t>CONTEMPORARY AND/OR CONTENTIOUS ISSUES IN GST WHICH CAN BE REDRESSED THROUGH WRIT PETITION BEFORE HIGH COURT </a:t>
            </a:r>
            <a:endParaRPr lang="en-US" sz="2800" b="1"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9</a:t>
            </a:fld>
            <a:endParaRPr lang="en-IN" altLang="en-US">
              <a:solidFill>
                <a:schemeClr val="bg1"/>
              </a:solidFill>
            </a:endParaRPr>
          </a:p>
        </p:txBody>
      </p:sp>
      <p:sp>
        <p:nvSpPr>
          <p:cNvPr id="8" name="Content Placeholder 2"/>
          <p:cNvSpPr txBox="1">
            <a:spLocks/>
          </p:cNvSpPr>
          <p:nvPr/>
        </p:nvSpPr>
        <p:spPr>
          <a:xfrm>
            <a:off x="0"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US" sz="1600" dirty="0" smtClean="0">
                <a:latin typeface="Tahoma" pitchFamily="34" charset="0"/>
                <a:ea typeface="Tahoma" pitchFamily="34" charset="0"/>
                <a:cs typeface="Tahoma" pitchFamily="34" charset="0"/>
              </a:rPr>
              <a:t>Demand </a:t>
            </a:r>
            <a:r>
              <a:rPr lang="en-US" sz="1600" dirty="0" smtClean="0">
                <a:latin typeface="Tahoma" pitchFamily="34" charset="0"/>
                <a:ea typeface="Tahoma" pitchFamily="34" charset="0"/>
                <a:cs typeface="Tahoma" pitchFamily="34" charset="0"/>
              </a:rPr>
              <a:t>for reversal of ITC under Section 16(4) of the CGST Act for credit availed after the due date of furnishing of the return under section 39 for the month of September following the end of financial year to which such invoice or debit note pertains or furnishing of the relevant annual return, whichever is </a:t>
            </a:r>
            <a:r>
              <a:rPr lang="en-US" sz="1600" dirty="0" smtClean="0">
                <a:latin typeface="Tahoma" pitchFamily="34" charset="0"/>
                <a:ea typeface="Tahoma" pitchFamily="34" charset="0"/>
                <a:cs typeface="Tahoma" pitchFamily="34" charset="0"/>
              </a:rPr>
              <a:t>earlier;</a:t>
            </a:r>
            <a:endParaRPr lang="en-US" sz="1600" dirty="0" smtClean="0">
              <a:latin typeface="Tahoma" pitchFamily="34" charset="0"/>
              <a:ea typeface="Tahoma" pitchFamily="34" charset="0"/>
              <a:cs typeface="Tahoma" pitchFamily="34" charset="0"/>
            </a:endParaRPr>
          </a:p>
          <a:p>
            <a:pPr algn="l">
              <a:buFont typeface="Wingdings" pitchFamily="2" charset="2"/>
              <a:buChar char="v"/>
            </a:pPr>
            <a:r>
              <a:rPr lang="en-US" sz="1600" dirty="0" smtClean="0">
                <a:latin typeface="Tahoma" pitchFamily="34" charset="0"/>
                <a:ea typeface="Tahoma" pitchFamily="34" charset="0"/>
                <a:cs typeface="Tahoma" pitchFamily="34" charset="0"/>
              </a:rPr>
              <a:t>Constitutional </a:t>
            </a:r>
            <a:r>
              <a:rPr lang="en-US" sz="1600" dirty="0" smtClean="0">
                <a:latin typeface="Tahoma" pitchFamily="34" charset="0"/>
                <a:ea typeface="Tahoma" pitchFamily="34" charset="0"/>
                <a:cs typeface="Tahoma" pitchFamily="34" charset="0"/>
              </a:rPr>
              <a:t>validity and </a:t>
            </a:r>
            <a:r>
              <a:rPr lang="en-US" sz="1600" dirty="0" err="1" smtClean="0">
                <a:latin typeface="Tahoma" pitchFamily="34" charset="0"/>
                <a:ea typeface="Tahoma" pitchFamily="34" charset="0"/>
                <a:cs typeface="Tahoma" pitchFamily="34" charset="0"/>
              </a:rPr>
              <a:t>vires</a:t>
            </a:r>
            <a:r>
              <a:rPr lang="en-US" sz="1600" dirty="0" smtClean="0">
                <a:latin typeface="Tahoma" pitchFamily="34" charset="0"/>
                <a:ea typeface="Tahoma" pitchFamily="34" charset="0"/>
                <a:cs typeface="Tahoma" pitchFamily="34" charset="0"/>
              </a:rPr>
              <a:t> of Section 43A(4) of the CGST Act and Rule 36(4) of the CGST Rules, to the extent that it seeks to restrict ITC available to a buyer of goods or services to the extent of 10% of the eligible credit, if invoices are not uploaded by the suppliers on the portal; </a:t>
            </a:r>
          </a:p>
          <a:p>
            <a:pPr algn="l">
              <a:buFont typeface="Wingdings" pitchFamily="2" charset="2"/>
              <a:buChar char="v"/>
            </a:pPr>
            <a:r>
              <a:rPr lang="en-US" sz="1600" dirty="0" smtClean="0">
                <a:latin typeface="Tahoma" pitchFamily="34" charset="0"/>
                <a:ea typeface="Tahoma" pitchFamily="34" charset="0"/>
                <a:cs typeface="Tahoma" pitchFamily="34" charset="0"/>
              </a:rPr>
              <a:t>ITC blocked on portal by the department for non payment of tax or non filing of return by supplier; </a:t>
            </a:r>
          </a:p>
          <a:p>
            <a:pPr algn="l">
              <a:buFont typeface="Wingdings" pitchFamily="2" charset="2"/>
              <a:buChar char="v"/>
            </a:pPr>
            <a:r>
              <a:rPr lang="en-US" sz="1600" dirty="0" smtClean="0">
                <a:latin typeface="Tahoma" pitchFamily="34" charset="0"/>
                <a:ea typeface="Tahoma" pitchFamily="34" charset="0"/>
                <a:cs typeface="Tahoma" pitchFamily="34" charset="0"/>
              </a:rPr>
              <a:t>Constitutional </a:t>
            </a:r>
            <a:r>
              <a:rPr lang="en-US" sz="1600" dirty="0" smtClean="0">
                <a:latin typeface="Tahoma" pitchFamily="34" charset="0"/>
                <a:ea typeface="Tahoma" pitchFamily="34" charset="0"/>
                <a:cs typeface="Tahoma" pitchFamily="34" charset="0"/>
              </a:rPr>
              <a:t>validity of Section 28 of the Central Goods and Services Tax (Amendment) Act, 2018 which seeks to retrospectively disallow the transition and carry forward of CENVAT Credit of EC, SHEC and KKC into the GST regime. </a:t>
            </a:r>
          </a:p>
          <a:p>
            <a:pPr algn="l">
              <a:buFont typeface="Wingdings" pitchFamily="2" charset="2"/>
              <a:buChar char="v"/>
            </a:pPr>
            <a:r>
              <a:rPr lang="en-US" sz="1600" dirty="0" smtClean="0">
                <a:latin typeface="Tahoma" pitchFamily="34" charset="0"/>
                <a:ea typeface="Tahoma" pitchFamily="34" charset="0"/>
                <a:cs typeface="Tahoma" pitchFamily="34" charset="0"/>
              </a:rPr>
              <a:t> Freezing of bank accounts in the course of any enquiry/investigation proceedings. </a:t>
            </a:r>
          </a:p>
          <a:p>
            <a:pPr algn="l">
              <a:buFont typeface="Wingdings" pitchFamily="2" charset="2"/>
              <a:buChar char="v"/>
            </a:pPr>
            <a:r>
              <a:rPr lang="en-US" sz="1600" dirty="0" smtClean="0">
                <a:latin typeface="Tahoma" pitchFamily="34" charset="0"/>
                <a:ea typeface="Tahoma" pitchFamily="34" charset="0"/>
                <a:cs typeface="Tahoma" pitchFamily="34" charset="0"/>
              </a:rPr>
              <a:t>Notice demanding reversal of ITC for availing credit after date prescribed in Section 16 of the CGST Act.</a:t>
            </a:r>
          </a:p>
          <a:p>
            <a:pPr algn="l">
              <a:buFont typeface="Wingdings" pitchFamily="2" charset="2"/>
              <a:buChar char="v"/>
            </a:pPr>
            <a:r>
              <a:rPr lang="en-US" sz="1600" dirty="0" smtClean="0">
                <a:latin typeface="Tahoma" pitchFamily="34" charset="0"/>
                <a:ea typeface="Tahoma" pitchFamily="34" charset="0"/>
                <a:cs typeface="Tahoma" pitchFamily="34" charset="0"/>
              </a:rPr>
              <a:t>Seizure/confiscation of goods or conveyances and levy of penalty and /or fine in lieu of confiscation without following due process of law. </a:t>
            </a:r>
          </a:p>
          <a:p>
            <a:pPr algn="l">
              <a:buFont typeface="Wingdings" pitchFamily="2" charset="2"/>
              <a:buChar char="v"/>
            </a:pPr>
            <a:r>
              <a:rPr lang="en-US" sz="1600" dirty="0" smtClean="0">
                <a:latin typeface="Tahoma" pitchFamily="34" charset="0"/>
                <a:ea typeface="Tahoma" pitchFamily="34" charset="0"/>
                <a:cs typeface="Tahoma" pitchFamily="34" charset="0"/>
              </a:rPr>
              <a:t>Anticipatory </a:t>
            </a:r>
            <a:r>
              <a:rPr lang="en-US" sz="1600" dirty="0" smtClean="0">
                <a:latin typeface="Tahoma" pitchFamily="34" charset="0"/>
                <a:ea typeface="Tahoma" pitchFamily="34" charset="0"/>
                <a:cs typeface="Tahoma" pitchFamily="34" charset="0"/>
              </a:rPr>
              <a:t>bail/bail/ prevention of coercive measures in </a:t>
            </a:r>
            <a:r>
              <a:rPr lang="en-US" sz="1600" dirty="0" smtClean="0">
                <a:latin typeface="Tahoma" pitchFamily="34" charset="0"/>
                <a:ea typeface="Tahoma" pitchFamily="34" charset="0"/>
                <a:cs typeface="Tahoma" pitchFamily="34" charset="0"/>
              </a:rPr>
              <a:t>the course of any enquiry/investigation proceedings.</a:t>
            </a:r>
          </a:p>
          <a:p>
            <a:pPr algn="just"/>
            <a:endParaRPr lang="en-US" sz="16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2575</TotalTime>
  <Words>2407</Words>
  <Application>Microsoft Office PowerPoint</Application>
  <PresentationFormat>On-screen Show (4:3)</PresentationFormat>
  <Paragraphs>94</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Module</vt:lpstr>
      <vt:lpstr>Slide 1</vt:lpstr>
      <vt:lpstr>WRIT REMEDIES </vt:lpstr>
      <vt:lpstr>WRIT REMEDIES </vt:lpstr>
      <vt:lpstr>ISSUE OF TRANSITIONAL CREDIT </vt:lpstr>
      <vt:lpstr>ISSUE OF TRANSITIONAL CREDIT </vt:lpstr>
      <vt:lpstr>JUDGMENTS ON SOME IMPORTANT ISSUES  </vt:lpstr>
      <vt:lpstr>JUDGMENTS ON SOME IMPORTANT ISSUES  </vt:lpstr>
      <vt:lpstr>CONTEMPORARY AND/OR CONTENTIOUS ISSUES IN GST WHICH CAN BE REDRESSED THROUGH WRIT PETITION BEFORE HIGH COURT </vt:lpstr>
      <vt:lpstr>CONTEMPORARY AND/OR CONTENTIOUS ISSUES IN GST WHICH CAN BE REDRESSED THROUGH WRIT PETITION BEFORE HIGH COURT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INPUT TAX CREDIT</dc:title>
  <dc:creator>Vinay Kumar Shraff</dc:creator>
  <cp:lastModifiedBy>VINAY</cp:lastModifiedBy>
  <cp:revision>262</cp:revision>
  <dcterms:created xsi:type="dcterms:W3CDTF">2017-09-15T12:27:52Z</dcterms:created>
  <dcterms:modified xsi:type="dcterms:W3CDTF">2020-07-01T10:14:35Z</dcterms:modified>
</cp:coreProperties>
</file>